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9"/>
  </p:notesMasterIdLst>
  <p:sldIdLst>
    <p:sldId id="263" r:id="rId2"/>
    <p:sldId id="448" r:id="rId3"/>
    <p:sldId id="447" r:id="rId4"/>
    <p:sldId id="426" r:id="rId5"/>
    <p:sldId id="295" r:id="rId6"/>
    <p:sldId id="428" r:id="rId7"/>
    <p:sldId id="425" r:id="rId8"/>
    <p:sldId id="423" r:id="rId9"/>
    <p:sldId id="429" r:id="rId10"/>
    <p:sldId id="430" r:id="rId11"/>
    <p:sldId id="435" r:id="rId12"/>
    <p:sldId id="436" r:id="rId13"/>
    <p:sldId id="437" r:id="rId14"/>
    <p:sldId id="438" r:id="rId15"/>
    <p:sldId id="439" r:id="rId16"/>
    <p:sldId id="449" r:id="rId17"/>
    <p:sldId id="450" r:id="rId18"/>
    <p:sldId id="451" r:id="rId19"/>
    <p:sldId id="452" r:id="rId20"/>
    <p:sldId id="440" r:id="rId21"/>
    <p:sldId id="443" r:id="rId22"/>
    <p:sldId id="444" r:id="rId23"/>
    <p:sldId id="260" r:id="rId24"/>
    <p:sldId id="265" r:id="rId25"/>
    <p:sldId id="264" r:id="rId26"/>
    <p:sldId id="267" r:id="rId27"/>
    <p:sldId id="266" r:id="rId28"/>
    <p:sldId id="285" r:id="rId29"/>
    <p:sldId id="286" r:id="rId30"/>
    <p:sldId id="281" r:id="rId31"/>
    <p:sldId id="287" r:id="rId32"/>
    <p:sldId id="274" r:id="rId33"/>
    <p:sldId id="278" r:id="rId34"/>
    <p:sldId id="270" r:id="rId35"/>
    <p:sldId id="269" r:id="rId36"/>
    <p:sldId id="271" r:id="rId37"/>
    <p:sldId id="272" r:id="rId38"/>
    <p:sldId id="445" r:id="rId39"/>
    <p:sldId id="280" r:id="rId40"/>
    <p:sldId id="282" r:id="rId41"/>
    <p:sldId id="291" r:id="rId42"/>
    <p:sldId id="290" r:id="rId43"/>
    <p:sldId id="417" r:id="rId44"/>
    <p:sldId id="419" r:id="rId45"/>
    <p:sldId id="418" r:id="rId46"/>
    <p:sldId id="302" r:id="rId47"/>
    <p:sldId id="424" r:id="rId48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3B45"/>
    <a:srgbClr val="F2F2F2"/>
    <a:srgbClr val="14ABE3"/>
    <a:srgbClr val="31BEAF"/>
    <a:srgbClr val="8E58AC"/>
    <a:srgbClr val="FEBF0F"/>
    <a:srgbClr val="FE7A05"/>
    <a:srgbClr val="E04287"/>
    <a:srgbClr val="FD5590"/>
    <a:srgbClr val="FEBC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1858" autoAdjust="0"/>
  </p:normalViewPr>
  <p:slideViewPr>
    <p:cSldViewPr snapToGrid="0">
      <p:cViewPr varScale="1">
        <p:scale>
          <a:sx n="108" d="100"/>
          <a:sy n="108" d="100"/>
        </p:scale>
        <p:origin x="570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6" d="100"/>
          <a:sy n="116" d="100"/>
        </p:scale>
        <p:origin x="4194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787D4F1F-66FD-444D-84B3-6D05D7FAE720}" type="datetimeFigureOut">
              <a:rPr lang="en-US" smtClean="0"/>
              <a:t>02-Feb-20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D8F76071-EA02-4F1C-902F-F7CF6F8F5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08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450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841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41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/>
              <a:t>45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47747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p28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99059" rIns="99059" bIns="99059" anchor="t" anchorCtr="0">
            <a:noAutofit/>
          </a:bodyPr>
          <a:lstStyle/>
          <a:p>
            <a:pPr>
              <a:buSzPts val="1100"/>
            </a:pPr>
            <a:r>
              <a:rPr lang="en-US"/>
              <a:t>Universities teaching Julia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669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920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797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048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276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422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464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900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07E66-6533-4432-BFA1-46AC6CB019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1F373C-7510-4EF0-BF97-E77B789B5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06E2A-3AFE-4791-A07A-801770E3D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02-Feb-20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CB398-DFA4-4559-B8DD-931292C57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EC5A8-4270-4A03-BD4D-DC3BE27EC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1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318F3-F969-49F4-9331-9496DE9D6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CC6F87-ED7C-40A4-A176-84B6DEAC2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72A1A-431B-466A-AF5E-0A69F03F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02-Feb-20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6D09C-6B4F-4F63-8384-4250EDBF4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B4AE3-EE0B-49E7-9512-A9EEF2DED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177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D20F55-89A4-4D6C-ACF6-1A9B7EBA4C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BB1A13-C59B-4B53-822B-CF0F7C0D6B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53435-6F83-4CC4-9489-194A89C97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02-Feb-20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22C34-4C2B-4B90-8652-B2284446A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535B7-B587-4EBC-9B87-15E7A8E58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62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8692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A1D9-0439-455B-BBCD-294B1FCC4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7B18E-C911-4541-97C8-D44364A38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79F11-8BFD-42DB-903B-9C7285F1E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02-Feb-20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3CA49-F22C-43E7-9E5E-27F2B81B2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A7093-0739-4301-87F1-9ADA5E879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62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DB939-2320-42B8-A807-6E52C1816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92B3D-C5C2-4D2A-B2DD-D282D626F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A7677-59F1-42D9-B16F-570932CDE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02-Feb-20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6CE1F-D94A-4410-99B0-EE0AFC147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386BA-1D6F-4492-9018-A30942CC1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18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6F7A3-2091-4242-BC25-B0F81241C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0B231-43AC-4C21-9881-A890DA0357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60C3CA-10B5-4F3D-8F3F-ABC2B5333E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4D7519-ED07-496E-BFAA-E19EF8110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02-Feb-20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484BF-4DC0-408E-B0ED-EE15485D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D64D0-21CF-4BBD-99A6-E5670E7CE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84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C291E-FD84-4ECE-B724-215ECD738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21293-7484-4C56-92C1-13009561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7EC71-5158-436A-8E98-67F508818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E4C7D5-0B0B-4DBA-8944-F4D7B96EE5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02D257-2486-466D-A49F-F4EB941E27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2DFF17-ED77-4D39-884C-71F5EFEB5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02-Feb-20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E87E0B-2E2B-492C-8173-10D6F7E98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29E1F2-23BC-456C-88DE-CDB799530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36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5A421-5C30-4C68-9F1C-F888DDC7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993D6B-2E70-4BE7-ACFA-AC738F03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02-Feb-20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6B866C-0CCB-4684-89E2-B3745E107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DAD708-0D6F-4FCA-A5C1-6B495F27F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82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05BECC-321D-4754-94B9-F5721CB68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02-Feb-20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4A91F-34FA-4F0A-A708-0F09FAC22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62C9C-8E40-4F4E-8459-44AC3AF2B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11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57603-5399-48B2-A39C-576C4A23A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E3DCB-A44F-4840-A9E4-EF5AE5AF4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B4F347-BBB0-4731-95CA-07B6A434E6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C8494-FCC0-4277-871E-88F43AFF2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02-Feb-20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36B833-FDE8-4A52-82B5-DB189F27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0AAEE-2E13-4CE7-B7BF-5A733F23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50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C348D-2AFC-40AD-B77D-71099DB8A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117207-0A74-493F-9FF0-E5E6F671D3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60CF4F-DFCC-4D77-B8EE-A37BAEF986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D099E6-B68C-4B7D-BE0A-1E94573F1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02-Feb-20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A26FB-FA9A-4226-A6CA-4DE32C890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830DEE-A196-4611-9004-95DF36847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45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279A3B-29AD-455B-A279-2BB3FA997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661E97-23E3-4AE6-90E7-2A65A7EA5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63A7E-6EDD-462D-B9CD-62F6F98B4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BAAB2-D922-4597-B3EB-3C7429CF0811}" type="datetimeFigureOut">
              <a:rPr lang="en-US" smtClean="0"/>
              <a:t>02-Feb-20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B8817-C1B5-41E1-B739-7371D3640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C74ED-9BD8-47A6-8765-1D6BC3DD6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560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7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7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7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7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7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2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8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julialang.org/blog/2012/02/why-we-created-juli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1jN5wKvN-Uk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uliacomputing.com/blog/2019/01/04/january-newsletter.html" TargetMode="Externa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tiff"/><Relationship Id="rId4" Type="http://schemas.openxmlformats.org/officeDocument/2006/relationships/image" Target="../media/image54.jp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26" Type="http://schemas.openxmlformats.org/officeDocument/2006/relationships/image" Target="../media/image79.png"/><Relationship Id="rId3" Type="http://schemas.openxmlformats.org/officeDocument/2006/relationships/image" Target="../media/image56.png"/><Relationship Id="rId21" Type="http://schemas.openxmlformats.org/officeDocument/2006/relationships/image" Target="../media/image74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5" Type="http://schemas.openxmlformats.org/officeDocument/2006/relationships/image" Target="../media/image78.png"/><Relationship Id="rId33" Type="http://schemas.openxmlformats.org/officeDocument/2006/relationships/image" Target="../media/image8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29" Type="http://schemas.openxmlformats.org/officeDocument/2006/relationships/image" Target="../media/image8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24" Type="http://schemas.openxmlformats.org/officeDocument/2006/relationships/image" Target="../media/image77.png"/><Relationship Id="rId32" Type="http://schemas.openxmlformats.org/officeDocument/2006/relationships/image" Target="../media/image85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23" Type="http://schemas.openxmlformats.org/officeDocument/2006/relationships/image" Target="../media/image76.png"/><Relationship Id="rId28" Type="http://schemas.openxmlformats.org/officeDocument/2006/relationships/image" Target="../media/image81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31" Type="http://schemas.openxmlformats.org/officeDocument/2006/relationships/image" Target="../media/image84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75.png"/><Relationship Id="rId27" Type="http://schemas.openxmlformats.org/officeDocument/2006/relationships/image" Target="../media/image80.png"/><Relationship Id="rId30" Type="http://schemas.openxmlformats.org/officeDocument/2006/relationships/image" Target="../media/image8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Julia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Workshop</a:t>
            </a:r>
          </a:p>
          <a:p>
            <a:endParaRPr lang="en-US" dirty="0"/>
          </a:p>
          <a:p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Carsten Bauer @ University of Oulu, </a:t>
            </a:r>
            <a:r>
              <a:rPr lang="en-US" sz="1800" dirty="0" err="1">
                <a:solidFill>
                  <a:schemeClr val="bg2">
                    <a:lumMod val="75000"/>
                  </a:schemeClr>
                </a:solidFill>
              </a:rPr>
              <a:t>Finnland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, February 2020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98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The Power of Language</a:t>
            </a:r>
          </a:p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for Performance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13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The Power of Language</a:t>
            </a:r>
          </a:p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for Productivity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479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The Power of Language</a:t>
            </a:r>
          </a:p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for Abstraction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128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The Power of Language</a:t>
            </a:r>
          </a:p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for Community Building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75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The Power of Language</a:t>
            </a:r>
          </a:p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for Code Reuse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12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The Power of Language</a:t>
            </a:r>
          </a:p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for Scientific Computing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53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B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1BDB9D47-5D2B-4E28-A332-490C38BEA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4548" y="2366010"/>
            <a:ext cx="4360346" cy="226738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171F2BC-6666-47E8-A47F-94BBCC4EFC11}"/>
              </a:ext>
            </a:extLst>
          </p:cNvPr>
          <p:cNvGraphicFramePr>
            <a:graphicFrameLocks noGrp="1"/>
          </p:cNvGraphicFramePr>
          <p:nvPr/>
        </p:nvGraphicFramePr>
        <p:xfrm>
          <a:off x="5281085" y="5253990"/>
          <a:ext cx="1629831" cy="426720"/>
        </p:xfrm>
        <a:graphic>
          <a:graphicData uri="http://schemas.openxmlformats.org/drawingml/2006/table">
            <a:tbl>
              <a:tblPr/>
              <a:tblGrid>
                <a:gridCol w="1629831">
                  <a:extLst>
                    <a:ext uri="{9D8B030D-6E8A-4147-A177-3AD203B41FA5}">
                      <a16:colId xmlns:a16="http://schemas.microsoft.com/office/drawing/2014/main" val="220352808"/>
                    </a:ext>
                  </a:extLst>
                </a:gridCol>
              </a:tblGrid>
              <a:tr h="255961">
                <a:tc>
                  <a:txBody>
                    <a:bodyPr/>
                    <a:lstStyle/>
                    <a:p>
                      <a:r>
                        <a:rPr lang="en-US" sz="2800" i="0">
                          <a:solidFill>
                            <a:srgbClr val="B7FA34"/>
                          </a:solidFill>
                          <a:effectLst/>
                          <a:latin typeface="Inconsolata" panose="020B0609030003000000" pitchFamily="49" charset="0"/>
                        </a:rPr>
                        <a:t>vander</a:t>
                      </a:r>
                      <a:r>
                        <a:rPr lang="en-US" sz="28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2800" i="0">
                          <a:solidFill>
                            <a:srgbClr val="FD971F"/>
                          </a:solidFill>
                          <a:effectLst/>
                          <a:latin typeface="Inconsolata" panose="020B0609030003000000" pitchFamily="49" charset="0"/>
                        </a:rPr>
                        <a:t>x</a:t>
                      </a:r>
                      <a:r>
                        <a:rPr lang="en-US" sz="2800" i="0">
                          <a:solidFill>
                            <a:schemeClr val="bg1"/>
                          </a:solidFill>
                          <a:effectLst/>
                          <a:latin typeface="Inconsolata" panose="020B0609030003000000" pitchFamily="49" charset="0"/>
                        </a:rPr>
                        <a:t>)</a:t>
                      </a:r>
                      <a:endParaRPr lang="en-US" sz="2800">
                        <a:solidFill>
                          <a:schemeClr val="bg1"/>
                        </a:solidFill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61272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BA5879D-55DF-4BA3-B461-9E59C394C8F6}"/>
              </a:ext>
            </a:extLst>
          </p:cNvPr>
          <p:cNvSpPr txBox="1"/>
          <p:nvPr/>
        </p:nvSpPr>
        <p:spPr>
          <a:xfrm>
            <a:off x="4459623" y="1509415"/>
            <a:ext cx="3272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Vandermonde matrix</a:t>
            </a:r>
          </a:p>
        </p:txBody>
      </p:sp>
    </p:spTree>
    <p:extLst>
      <p:ext uri="{BB962C8B-B14F-4D97-AF65-F5344CB8AC3E}">
        <p14:creationId xmlns:p14="http://schemas.microsoft.com/office/powerpoint/2010/main" val="69748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B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171F2BC-6666-47E8-A47F-94BBCC4EFC11}"/>
              </a:ext>
            </a:extLst>
          </p:cNvPr>
          <p:cNvGraphicFramePr>
            <a:graphicFrameLocks noGrp="1"/>
          </p:cNvGraphicFramePr>
          <p:nvPr/>
        </p:nvGraphicFramePr>
        <p:xfrm>
          <a:off x="4742393" y="3002280"/>
          <a:ext cx="2707215" cy="426720"/>
        </p:xfrm>
        <a:graphic>
          <a:graphicData uri="http://schemas.openxmlformats.org/drawingml/2006/table">
            <a:tbl>
              <a:tblPr/>
              <a:tblGrid>
                <a:gridCol w="2707215">
                  <a:extLst>
                    <a:ext uri="{9D8B030D-6E8A-4147-A177-3AD203B41FA5}">
                      <a16:colId xmlns:a16="http://schemas.microsoft.com/office/drawing/2014/main" val="220352808"/>
                    </a:ext>
                  </a:extLst>
                </a:gridCol>
              </a:tblGrid>
              <a:tr h="255961">
                <a:tc>
                  <a:txBody>
                    <a:bodyPr/>
                    <a:lstStyle/>
                    <a:p>
                      <a:r>
                        <a:rPr lang="en-US" sz="28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numpy.</a:t>
                      </a:r>
                      <a:r>
                        <a:rPr lang="en-US" sz="2800" i="0">
                          <a:solidFill>
                            <a:srgbClr val="B7FA34"/>
                          </a:solidFill>
                          <a:effectLst/>
                          <a:latin typeface="Inconsolata" panose="020B0609030003000000" pitchFamily="49" charset="0"/>
                        </a:rPr>
                        <a:t>vander</a:t>
                      </a:r>
                      <a:r>
                        <a:rPr lang="en-US" sz="28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2800" i="0">
                          <a:solidFill>
                            <a:srgbClr val="FD971F"/>
                          </a:solidFill>
                          <a:effectLst/>
                          <a:latin typeface="Inconsolata" panose="020B0609030003000000" pitchFamily="49" charset="0"/>
                        </a:rPr>
                        <a:t>x</a:t>
                      </a:r>
                      <a:r>
                        <a:rPr lang="en-US" sz="2800" i="0">
                          <a:solidFill>
                            <a:schemeClr val="bg1"/>
                          </a:solidFill>
                          <a:effectLst/>
                          <a:latin typeface="Inconsolata" panose="020B0609030003000000" pitchFamily="49" charset="0"/>
                        </a:rPr>
                        <a:t>)</a:t>
                      </a:r>
                      <a:endParaRPr lang="en-US" sz="2800">
                        <a:solidFill>
                          <a:schemeClr val="bg1"/>
                        </a:solidFill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612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9644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B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F8C1466-B80C-402B-A3D6-8906F4ED79D0}"/>
              </a:ext>
            </a:extLst>
          </p:cNvPr>
          <p:cNvGraphicFramePr>
            <a:graphicFrameLocks noGrp="1"/>
          </p:cNvGraphicFramePr>
          <p:nvPr/>
        </p:nvGraphicFramePr>
        <p:xfrm>
          <a:off x="424520" y="580034"/>
          <a:ext cx="5534770" cy="3027071"/>
        </p:xfrm>
        <a:graphic>
          <a:graphicData uri="http://schemas.openxmlformats.org/drawingml/2006/table">
            <a:tbl>
              <a:tblPr/>
              <a:tblGrid>
                <a:gridCol w="5534770">
                  <a:extLst>
                    <a:ext uri="{9D8B030D-6E8A-4147-A177-3AD203B41FA5}">
                      <a16:colId xmlns:a16="http://schemas.microsoft.com/office/drawing/2014/main" val="220352808"/>
                    </a:ext>
                  </a:extLst>
                </a:gridCol>
              </a:tblGrid>
              <a:tr h="178063">
                <a:tc>
                  <a:txBody>
                    <a:bodyPr/>
                    <a:lstStyle/>
                    <a:p>
                      <a:r>
                        <a:rPr lang="en-US" sz="11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def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100" i="0">
                          <a:solidFill>
                            <a:srgbClr val="B7FA34"/>
                          </a:solidFill>
                          <a:effectLst/>
                          <a:latin typeface="Inconsolata" panose="020B0609030003000000" pitchFamily="49" charset="0"/>
                        </a:rPr>
                        <a:t>vander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1100" i="0">
                          <a:solidFill>
                            <a:srgbClr val="FD971F"/>
                          </a:solidFill>
                          <a:effectLst/>
                          <a:latin typeface="Inconsolata" panose="020B0609030003000000" pitchFamily="49" charset="0"/>
                        </a:rPr>
                        <a:t>x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 </a:t>
                      </a:r>
                      <a:r>
                        <a:rPr lang="en-US" sz="1100" i="0">
                          <a:solidFill>
                            <a:srgbClr val="FD971F"/>
                          </a:solidFill>
                          <a:effectLst/>
                          <a:latin typeface="Inconsolata" panose="020B0609030003000000" pitchFamily="49" charset="0"/>
                        </a:rPr>
                        <a:t>N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11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None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 </a:t>
                      </a:r>
                      <a:r>
                        <a:rPr lang="en-US" sz="1100" i="0">
                          <a:solidFill>
                            <a:srgbClr val="FD971F"/>
                          </a:solidFill>
                          <a:effectLst/>
                          <a:latin typeface="Inconsolata" panose="020B0609030003000000" pitchFamily="49" charset="0"/>
                        </a:rPr>
                        <a:t>increasing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11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False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):</a:t>
                      </a:r>
                      <a:r>
                        <a:rPr lang="en-US" sz="1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612725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x 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asarray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(x)</a:t>
                      </a:r>
                      <a:r>
                        <a:rPr lang="en-US" sz="1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203141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x.ndim 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!=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1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953066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raise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1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ValueError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11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"x must be a one-dimensional array or sequence."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</a:t>
                      </a:r>
                      <a:r>
                        <a:rPr lang="en-US" sz="1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59536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N 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is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1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None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680190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N 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1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len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(x)</a:t>
                      </a:r>
                      <a:r>
                        <a:rPr lang="en-US" sz="1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425630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1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277689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v 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empty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((</a:t>
                      </a:r>
                      <a:r>
                        <a:rPr lang="en-US" sz="11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len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(x), N), </a:t>
                      </a:r>
                      <a:r>
                        <a:rPr lang="en-US" sz="1100" i="0">
                          <a:solidFill>
                            <a:srgbClr val="FD971F"/>
                          </a:solidFill>
                          <a:effectLst/>
                          <a:latin typeface="Inconsolata" panose="020B0609030003000000" pitchFamily="49" charset="0"/>
                        </a:rPr>
                        <a:t>dtype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1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promote_types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(x.dtype, </a:t>
                      </a:r>
                      <a:r>
                        <a:rPr lang="en-US" sz="11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int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))</a:t>
                      </a:r>
                      <a:r>
                        <a:rPr lang="en-US" sz="1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095822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tmp 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v[:, ::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-</a:t>
                      </a:r>
                      <a:r>
                        <a:rPr lang="en-US" sz="11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not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increasing 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else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v</a:t>
                      </a:r>
                      <a:r>
                        <a:rPr lang="en-US" sz="1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06844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1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987787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N 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1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584456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tmp[:, </a:t>
                      </a:r>
                      <a:r>
                        <a:rPr lang="en-US" sz="11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1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1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945277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N 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1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866282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tmp[:, </a:t>
                      </a:r>
                      <a:r>
                        <a:rPr lang="en-US" sz="11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:] 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x[:, </a:t>
                      </a:r>
                      <a:r>
                        <a:rPr lang="en-US" sz="11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None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</a:t>
                      </a:r>
                      <a:r>
                        <a:rPr lang="en-US" sz="1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760409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multiply.</a:t>
                      </a:r>
                      <a:r>
                        <a:rPr lang="en-US" sz="1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accumulate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(tmp[:, </a:t>
                      </a:r>
                      <a:r>
                        <a:rPr lang="en-US" sz="11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:], </a:t>
                      </a:r>
                      <a:r>
                        <a:rPr lang="en-US" sz="1100" i="0">
                          <a:solidFill>
                            <a:srgbClr val="FD971F"/>
                          </a:solidFill>
                          <a:effectLst/>
                          <a:latin typeface="Inconsolata" panose="020B0609030003000000" pitchFamily="49" charset="0"/>
                        </a:rPr>
                        <a:t>out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tmp[:, </a:t>
                      </a:r>
                      <a:r>
                        <a:rPr lang="en-US" sz="11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:], </a:t>
                      </a:r>
                      <a:r>
                        <a:rPr lang="en-US" sz="1100" i="0">
                          <a:solidFill>
                            <a:srgbClr val="FD971F"/>
                          </a:solidFill>
                          <a:effectLst/>
                          <a:latin typeface="Inconsolata" panose="020B0609030003000000" pitchFamily="49" charset="0"/>
                        </a:rPr>
                        <a:t>axis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11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</a:t>
                      </a:r>
                      <a:r>
                        <a:rPr lang="en-US" sz="1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681958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1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491877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return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v</a:t>
                      </a:r>
                      <a:endParaRPr lang="en-US" sz="1100"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928594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3E9517C-5CAF-4162-B9B3-F27D453F6351}"/>
              </a:ext>
            </a:extLst>
          </p:cNvPr>
          <p:cNvGraphicFramePr>
            <a:graphicFrameLocks noGrp="1"/>
          </p:cNvGraphicFramePr>
          <p:nvPr/>
        </p:nvGraphicFramePr>
        <p:xfrm>
          <a:off x="5266906" y="1606859"/>
          <a:ext cx="1658187" cy="3383280"/>
        </p:xfrm>
        <a:graphic>
          <a:graphicData uri="http://schemas.openxmlformats.org/drawingml/2006/table">
            <a:tbl>
              <a:tblPr/>
              <a:tblGrid>
                <a:gridCol w="1658187">
                  <a:extLst>
                    <a:ext uri="{9D8B030D-6E8A-4147-A177-3AD203B41FA5}">
                      <a16:colId xmlns:a16="http://schemas.microsoft.com/office/drawing/2014/main" val="4240074849"/>
                    </a:ext>
                  </a:extLst>
                </a:gridCol>
              </a:tblGrid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PyUFunc_Accumulate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(PyUFuncObject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ufunc, PyArrayObject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arr, PyArrayObject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out,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10106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 </a:t>
                      </a:r>
                      <a:r>
                        <a:rPr lang="en-US" sz="3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int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axis, </a:t>
                      </a:r>
                      <a:r>
                        <a:rPr lang="en-US" sz="3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int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otype)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6010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{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75544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PyArrayObject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op[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37711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PyArray_Descr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op_dtypes[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{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};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00368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int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op_axes_arrays[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][NPY_MAXDIMS];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624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int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op_axes[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{op_axes_arrays[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], op_axes_arrays[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]};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62548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npy_uint32 op_flags[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63588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int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idim, ndim, otype_final;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6614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int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needs_api, need_outer_iterator;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27748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69824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NpyIter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iter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iter_inner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68196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28685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 The selected inner loop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40722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PyUFuncGenericFunction innerloop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0790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void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innerloopdata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69112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64584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F308F"/>
                          </a:solidFill>
                          <a:effectLst/>
                          <a:latin typeface="Inconsolata" panose="020B0609030003000000" pitchFamily="49" charset="0"/>
                        </a:rPr>
                        <a:t>const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char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ufunc_name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ufunc_get_name_cstr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(ufunc);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324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74866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 These parameters come from extobj= or from a TLS global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55796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int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buffersize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 errormask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26501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98552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NPY_BEGIN_THREADS_DEF;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26343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5347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NPY_UF_DBG_PRINT1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"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\n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Evaluating ufunc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%s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.accumulate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\n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"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 ufunc_name);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94696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29366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#if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21157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 printf("Doing %s.accumulate on array with dtype :  ", ufunc_name);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85303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 PyObject_Print((PyObject *)PyArray_DESCR(arr), stdout, 0);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11628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 printf("\n");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6754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#endif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04115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72961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_get_bufsize_errmask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 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"accumulate"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&amp;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buffersize,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&amp;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errormask)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&lt;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89323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return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46098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38640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274927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 Take a reference to out for later returning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42058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Py_XINCREF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(out);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04168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85593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otype_final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otype;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16051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get_binary_op_function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(ufunc,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&amp;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otype_final,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95867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     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&amp;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innerloop,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&amp;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innerloopdata)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&lt;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7564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PyArray_Descr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dtype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PyArray_DescrFromType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(otype);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65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PyErr_Format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(PyExc_ValueError,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81720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  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"could not find a matching type for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%s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.accumulate, "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12422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  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"requested type has type code '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%c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'"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49200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nl-NL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         ufunc_name, dtype </a:t>
                      </a:r>
                      <a:r>
                        <a:rPr lang="nl-NL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?</a:t>
                      </a:r>
                      <a:r>
                        <a:rPr lang="nl-NL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dtype-&gt;type </a:t>
                      </a:r>
                      <a:r>
                        <a:rPr lang="nl-NL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nl-NL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nl-NL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'-'</a:t>
                      </a:r>
                      <a:r>
                        <a:rPr lang="nl-NL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);</a:t>
                      </a:r>
                      <a:r>
                        <a:rPr lang="nl-NL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66007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Py_XDECREF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(dtype);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47482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goto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fail;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9687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39774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97896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ndim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PyArray_NDIM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(arr);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93761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92954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65541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 * Set up the output data type, using the input's exact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50725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 * data type if the type number didn't change to preserve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73760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 * metadata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63221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51794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PyArray_DESCR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(arr)-&gt;type_num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otype_final)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01436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PyArray_ISNBO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PyArray_DESCR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(arr)-&gt;byteorder))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35446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op_dtypes[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PyArray_DESCR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(arr);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646814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nl-NL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nl-NL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Py_INCREF</a:t>
                      </a:r>
                      <a:r>
                        <a:rPr lang="nl-NL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(op_dtypes[</a:t>
                      </a:r>
                      <a:r>
                        <a:rPr lang="nl-NL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nl-NL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]);</a:t>
                      </a:r>
                      <a:r>
                        <a:rPr lang="nl-NL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80039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5472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else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08233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op_dtypes[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PyArray_DescrNewByteorder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PyArray_DESCR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(arr),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40989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                                 NPY_NATIVE);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51887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72421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40975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else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34877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op_dtypes[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PyArray_DescrFromType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(otype_final);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41571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01109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(op_dtypes[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62557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goto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fail;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39966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}</a:t>
                      </a:r>
                      <a:endParaRPr lang="en-US" sz="300"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23963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6065AF6-BE2D-40D5-BD75-933812FEF67C}"/>
              </a:ext>
            </a:extLst>
          </p:cNvPr>
          <p:cNvGraphicFramePr>
            <a:graphicFrameLocks noGrp="1"/>
          </p:cNvGraphicFramePr>
          <p:nvPr/>
        </p:nvGraphicFramePr>
        <p:xfrm>
          <a:off x="7266647" y="1606859"/>
          <a:ext cx="1514887" cy="3794760"/>
        </p:xfrm>
        <a:graphic>
          <a:graphicData uri="http://schemas.openxmlformats.org/drawingml/2006/table">
            <a:tbl>
              <a:tblPr/>
              <a:tblGrid>
                <a:gridCol w="1514887">
                  <a:extLst>
                    <a:ext uri="{9D8B030D-6E8A-4147-A177-3AD203B41FA5}">
                      <a16:colId xmlns:a16="http://schemas.microsoft.com/office/drawing/2014/main" val="1578278557"/>
                    </a:ext>
                  </a:extLst>
                </a:gridCol>
              </a:tblGrid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#if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NPY_UF_DBG_TRACING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29379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printf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"Found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%s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.accumulate inner loop with dtype :  "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 ufunc_name);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32605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PyObject_Print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((PyObject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)op_dtypes[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], stdout,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45128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printf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"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\n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"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7436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#endif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27456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03309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 Set up the op_axes for the outer loop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05493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for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(idim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; idim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&lt;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ndim;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++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idim)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52182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op_axes_arrays[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][idim]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idim;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79302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op_axes_arrays[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][idim]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idim;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159731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09841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64895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 The per-operand flags for the outer loop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46395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op_flags[</a:t>
                      </a:r>
                      <a:r>
                        <a:rPr lang="da-DK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da-DK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NPY_ITER_READWRITE </a:t>
                      </a:r>
                      <a:r>
                        <a:rPr lang="da-DK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|</a:t>
                      </a:r>
                      <a:r>
                        <a:rPr lang="da-DK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00957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 NPY_ITER_NO_BROADCAST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|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51616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 NPY_ITER_ALLOCATE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|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69137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 NPY_ITER_NO_SUBTYPE;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36054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op_flags[</a:t>
                      </a:r>
                      <a:r>
                        <a:rPr lang="da-DK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da-DK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NPY_ITER_READONLY;</a:t>
                      </a:r>
                      <a:r>
                        <a:rPr lang="da-DK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15308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16714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op[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out;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97497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op[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arr;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52384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12453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need_outer_iterator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(ndim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12563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 We can't buffer, so must do UPDATEIFCOPY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26439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!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PyArray_ISALIGNED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(arr)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||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(out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&amp;&amp;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!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PyArray_ISALIGNED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(out))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||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40181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!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PyArray_EquivTypes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(op_dtypes[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],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PyArray_DESCR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(arr))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||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68678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(out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&amp;&amp;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15813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!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PyArray_EquivTypes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(op_dtypes[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],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PyArray_DESCR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(out))))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26874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need_outer_iterator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4269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66749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 If input and output overlap in memory, use iterator to figure it out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931988"/>
                  </a:ext>
                </a:extLst>
              </a:tr>
              <a:tr h="89689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else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(out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!=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&amp;&amp;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solve_may_share_memory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(out, arr, NPY_MAY_SHARE_BOUNDS)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!=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71509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need_outer_iterator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70419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79793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1581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(need_outer_iterator)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96660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int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ndim_iter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81586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npy_uint32 flags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NPY_ITER_ZEROSIZE_OK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|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16746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        NPY_ITER_REFS_OK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|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90151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        NPY_ITER_COPY_IF_OVERLAP;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15881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PyArray_Descr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op_dtypes_param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3280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12889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13168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 * The way accumulate is set up, we can't do buffering,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13006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 * so make a copy instead when necessary.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970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04457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ndim_iter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ndim;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88286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flags </a:t>
                      </a:r>
                      <a:r>
                        <a:rPr lang="da-DK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|=</a:t>
                      </a:r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NPY_ITER_MULTI_INDEX;</a:t>
                      </a:r>
                      <a:r>
                        <a:rPr lang="da-DK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96922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61007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 * Add some more flags.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601368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 *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12601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 * The accumulation outer loop is 'elementwise' over the array, so turn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15170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 * on NPY_ITER_OVERLAP_ASSUME_ELEMENTWISE. That is, in-place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35062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 * accumulate(x, out=x) is safe to do without temporary copies.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46410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133327"/>
                  </a:ext>
                </a:extLst>
              </a:tr>
              <a:tr h="89689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op_flags[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|=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NPY_ITER_UPDATEIFCOPY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|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NPY_ITER_ALIGNED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|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NPY_ITER_OVERLAP_ASSUME_ELEMENTWISE;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011950"/>
                  </a:ext>
                </a:extLst>
              </a:tr>
              <a:tr h="89689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op_flags[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|=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NPY_ITER_COPY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|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NPY_ITER_ALIGNED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|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NPY_ITER_OVERLAP_ASSUME_ELEMENTWISE;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10077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op_dtypes_param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op_dtypes;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66660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nl-NL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op_dtypes[</a:t>
                      </a:r>
                      <a:r>
                        <a:rPr lang="nl-NL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nl-NL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nl-NL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nl-NL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op_dtypes[</a:t>
                      </a:r>
                      <a:r>
                        <a:rPr lang="nl-NL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nl-NL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];</a:t>
                      </a:r>
                      <a:r>
                        <a:rPr lang="nl-NL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05217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NPY_UF_DBG_PRINT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"Allocating outer iterator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\n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"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24658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iter </a:t>
                      </a:r>
                      <a:r>
                        <a:rPr lang="da-DK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da-DK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NpyIter_AdvancedNew</a:t>
                      </a:r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da-DK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 op, flags,</a:t>
                      </a:r>
                      <a:r>
                        <a:rPr lang="da-DK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897223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                NPY_KEEPORDER, NPY_UNSAFE_CASTING,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74920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                op_flags,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15020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                op_dtypes_param,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43713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                ndim_iter, op_axes,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69908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(iter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39079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goto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fail;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6451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84496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26633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 In case COPY or UPDATEIFCOPY occurred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7525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op[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NpyIter_GetOperandArray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(iter)[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41052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op[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NpyIter_GetOperandArray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(iter)[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71138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879541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NpyIter_RemoveAxis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(iter, axis)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!=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NPY_SUCCEED)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50828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goto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fail;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65660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19749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NpyIter_RemoveMultiIndex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(iter)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!=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NPY_SUCCEED)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41496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goto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fail;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78815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45214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}</a:t>
                      </a:r>
                      <a:endParaRPr lang="en-US" sz="300"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09377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CE9F060-E621-40BD-A253-14C0839DAE67}"/>
              </a:ext>
            </a:extLst>
          </p:cNvPr>
          <p:cNvGraphicFramePr>
            <a:graphicFrameLocks noGrp="1"/>
          </p:cNvGraphicFramePr>
          <p:nvPr/>
        </p:nvGraphicFramePr>
        <p:xfrm>
          <a:off x="9000096" y="1606859"/>
          <a:ext cx="1363399" cy="4206240"/>
        </p:xfrm>
        <a:graphic>
          <a:graphicData uri="http://schemas.openxmlformats.org/drawingml/2006/table">
            <a:tbl>
              <a:tblPr/>
              <a:tblGrid>
                <a:gridCol w="1363399">
                  <a:extLst>
                    <a:ext uri="{9D8B030D-6E8A-4147-A177-3AD203B41FA5}">
                      <a16:colId xmlns:a16="http://schemas.microsoft.com/office/drawing/2014/main" val="3869700206"/>
                    </a:ext>
                  </a:extLst>
                </a:gridCol>
              </a:tblGrid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 Get the output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51661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(out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13629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(iter)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72148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op[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out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NpyIter_GetOperandArray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(iter)[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35191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Py_INCREF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(out);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06316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599179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else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98511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PyArray_Descr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dtype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op_dtypes[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503474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Py_INCREF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(dtype);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57168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op[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out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(PyArrayObject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PyArray_NewFromDescr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439091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         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&amp;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PyArray_Type, dtype,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995502"/>
                  </a:ext>
                </a:extLst>
              </a:tr>
              <a:tr h="89689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                 ndim,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PyArray_DIMS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]),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22504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                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7079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(out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20579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goto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fail;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41477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94735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888830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64678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32449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24671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42289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 * If the reduction axis has size zero, either return the reduction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55256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 * unit for UFUNC_REDUCE, or return the zero-sized output array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986977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 * for UFUNC_ACCUMULATE.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8493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10595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PyArray_DIM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], axis)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21119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goto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finish;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39629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70786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else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PyArray_SIZE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])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57774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goto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finish;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26837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35444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8109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(iter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&amp;&amp;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NpyIter_GetIterSize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(iter)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!=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89283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char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3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47275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npy_intp stride_copy[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3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06424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npy_intp count_m1, stride0, stride1;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77621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48063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NpyIter_IterNextFunc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iternext;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52273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char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dataptr;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91930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14220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int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itemsize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op_dtypes[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]-&gt;elsize;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66747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18111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 Get the variables needed for the loop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46985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iternext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NpyIter_GetIterNext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(iter,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49987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(iternext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0295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goto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fail;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91362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02678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dataptr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NpyIter_GetDataPtrArray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(iter);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44612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75087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43183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 Execute the loop with just the outer iterator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19130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count_m1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PyArray_DIM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], axis)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-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429587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stride0 </a:t>
                      </a:r>
                      <a:r>
                        <a:rPr lang="da-DK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da-DK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 stride1 </a:t>
                      </a:r>
                      <a:r>
                        <a:rPr lang="da-DK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da-DK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PyArray_STRIDE</a:t>
                      </a:r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(op[</a:t>
                      </a:r>
                      <a:r>
                        <a:rPr lang="da-DK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], axis);</a:t>
                      </a:r>
                      <a:r>
                        <a:rPr lang="da-DK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63060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690280"/>
                  </a:ext>
                </a:extLst>
              </a:tr>
              <a:tr h="89689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NPY_UF_DBG_PRINT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"UFunc: Reduce loop with just outer iterator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\n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"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46654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14115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stride0 </a:t>
                      </a:r>
                      <a:r>
                        <a:rPr lang="da-DK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da-DK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PyArray_STRIDE</a:t>
                      </a:r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(op[</a:t>
                      </a:r>
                      <a:r>
                        <a:rPr lang="da-DK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], axis);</a:t>
                      </a:r>
                      <a:r>
                        <a:rPr lang="da-DK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5890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61789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stride_copy[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stride0;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63476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stride_copy[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stride1;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87480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stride_copy[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stride0;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1673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77190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needs_api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NpyIter_IterationNeedsAPI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(iter);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78944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04871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NPY_BEGIN_THREADS_NDITER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(iter);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511081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26286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do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41447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dataptr[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97242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dataptr[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413987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dataptr[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029357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204021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34957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 * Copy the first element to start the reduction.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739754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 *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617117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 * Output (dataptr[0]) and input (dataptr[1]) may point to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13147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 * the same memory, e.g. np.add.accumulate(a, out=a).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44893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86270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(otype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NPY_OBJECT)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00419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309960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 * Incref before decref to avoid the possibility of the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415327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 * reference count being zero temporarily.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2060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14369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Py_XINCREF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(PyObject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791663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Py_XDECREF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(PyObject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68298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(PyObject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18131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         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(PyObject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69677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55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else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722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 </a:t>
                      </a:r>
                      <a:r>
                        <a:rPr lang="en-US" sz="3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memmove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], 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], itemsize);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80287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}</a:t>
                      </a:r>
                      <a:endParaRPr lang="en-US" sz="300"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042656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1242249-A2A4-4D66-A958-550D35744722}"/>
              </a:ext>
            </a:extLst>
          </p:cNvPr>
          <p:cNvGraphicFramePr>
            <a:graphicFrameLocks noGrp="1"/>
          </p:cNvGraphicFramePr>
          <p:nvPr/>
        </p:nvGraphicFramePr>
        <p:xfrm>
          <a:off x="10582057" y="1606859"/>
          <a:ext cx="1214910" cy="4937760"/>
        </p:xfrm>
        <a:graphic>
          <a:graphicData uri="http://schemas.openxmlformats.org/drawingml/2006/table">
            <a:tbl>
              <a:tblPr/>
              <a:tblGrid>
                <a:gridCol w="1214910">
                  <a:extLst>
                    <a:ext uri="{9D8B030D-6E8A-4147-A177-3AD203B41FA5}">
                      <a16:colId xmlns:a16="http://schemas.microsoft.com/office/drawing/2014/main" val="2799671217"/>
                    </a:ext>
                  </a:extLst>
                </a:gridCol>
              </a:tblGrid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(count_m1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82351"/>
                  </a:ext>
                </a:extLst>
              </a:tr>
              <a:tr h="89689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 Turn the two items into three for the inner loop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452763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 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+=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stride1;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6287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 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+=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stride0;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021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NPY_UF_DBG_PRINT1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"iterator loop count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%d\n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"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05897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                             (</a:t>
                      </a:r>
                      <a:r>
                        <a:rPr lang="en-US" sz="3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int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)count_m1);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95156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innerloop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(dataptr_copy,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&amp;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count_m1,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26702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         stride_copy, innerloopdata);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93827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55632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}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while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iternext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(iter));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336868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924288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NPY_END_THREADS;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25750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56979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else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(iter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33610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char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3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13521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npy_intp stride_copy[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3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94103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88665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int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itemsize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op_dtypes[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]-&gt;elsize;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10173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66247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 Execute the loop with no iterators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65487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npy_intp count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PyArray_DIM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], axis);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6286193"/>
                  </a:ext>
                </a:extLst>
              </a:tr>
              <a:tr h="89689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npy_intp stride0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 stride1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PyArray_STRIDE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], axis);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70348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394170"/>
                  </a:ext>
                </a:extLst>
              </a:tr>
              <a:tr h="89689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NPY_UF_DBG_PRINT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"UFunc: Reduce loop with no iterators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\n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"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48327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9535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PyArray_NDIM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])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!=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PyArray_NDIM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])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||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26770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!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PyArray_CompareLists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PyArray_DIMS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]),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31729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               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PyArray_DIMS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]),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70028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               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PyArray_NDIM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])))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260728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PyErr_SetString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(PyExc_ValueError,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96570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 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"provided out is the wrong size "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97725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 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"for the reduction"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44906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goto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fail;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22873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21170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stride0 </a:t>
                      </a:r>
                      <a:r>
                        <a:rPr lang="da-DK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da-DK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PyArray_STRIDE</a:t>
                      </a:r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(op[</a:t>
                      </a:r>
                      <a:r>
                        <a:rPr lang="da-DK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], axis);</a:t>
                      </a:r>
                      <a:r>
                        <a:rPr lang="da-DK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59357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74517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stride_copy[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stride0;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70691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stride_copy[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stride1;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52335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stride_copy[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stride0;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43697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719375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 Turn the two items into three for the inner loop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59901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PyArray_BYTES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43494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PyArray_BYTES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4721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PyArray_BYTES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89540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56166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24351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 * Copy the first element to start the reduction.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67539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 *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358901"/>
                  </a:ext>
                </a:extLst>
              </a:tr>
              <a:tr h="89689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 * Output (dataptr[0]) and input (dataptr[1]) may point to the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6990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 * same memory, e.g. np.add.accumulate(a, out=a).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23751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06962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(otype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NPY_OBJECT)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55746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829952"/>
                  </a:ext>
                </a:extLst>
              </a:tr>
              <a:tr h="89689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 * Incref before decref to avoid the possibility of the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55674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 * reference count being zero temporarily.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81844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89851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Py_XINCREF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(PyObject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95478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Py_XDECREF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(PyObject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39738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(PyObject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5289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     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(PyObject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75673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80890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else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22532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memmove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], 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], itemsize);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784529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56196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02160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(count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29116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--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count;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42408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+=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stride1;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20921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+=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stride0;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92504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844799"/>
                  </a:ext>
                </a:extLst>
              </a:tr>
              <a:tr h="89689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NPY_UF_DBG_PRINT1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"iterator loop count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%d\n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"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 (</a:t>
                      </a:r>
                      <a:r>
                        <a:rPr lang="en-US" sz="3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int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)count);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86712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6037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needs_api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PyDataType_REFCHK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(op_dtypes[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70753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36272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!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needs_api)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41586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NPY_BEGIN_THREADS_THRESHOLDED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(count);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48376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56316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06734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innerloop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(dataptr_copy,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&amp;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count,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08429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     stride_copy, innerloopdata);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25182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63403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NPY_END_THREADS;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33346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77433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26260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54782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finish: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30041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nl-NL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nl-NL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Py_XDECREF</a:t>
                      </a:r>
                      <a:r>
                        <a:rPr lang="nl-NL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(op_dtypes[</a:t>
                      </a:r>
                      <a:r>
                        <a:rPr lang="nl-NL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nl-NL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]);</a:t>
                      </a:r>
                      <a:r>
                        <a:rPr lang="nl-NL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93450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NpyIter_Deallocate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(iter);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62107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NpyIter_Deallocate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(iter_inner);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7188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12079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return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(PyObject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)out;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84084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55817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fail: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4108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Py_XDECREF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(out);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73525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nl-NL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nl-NL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Py_XDECREF</a:t>
                      </a:r>
                      <a:r>
                        <a:rPr lang="nl-NL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(op_dtypes[</a:t>
                      </a:r>
                      <a:r>
                        <a:rPr lang="nl-NL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nl-NL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]);</a:t>
                      </a:r>
                      <a:r>
                        <a:rPr lang="nl-NL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75025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22233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NpyIter_Deallocate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(iter);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63464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NpyIter_Deallocate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(iter_inner);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660361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23899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return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10185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}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469275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DCC1F4D7-C1ED-45D1-A4C7-7492D3F406D3}"/>
              </a:ext>
            </a:extLst>
          </p:cNvPr>
          <p:cNvGraphicFramePr>
            <a:graphicFrameLocks noGrp="1"/>
          </p:cNvGraphicFramePr>
          <p:nvPr/>
        </p:nvGraphicFramePr>
        <p:xfrm>
          <a:off x="1261263" y="4119081"/>
          <a:ext cx="3800741" cy="2565075"/>
        </p:xfrm>
        <a:graphic>
          <a:graphicData uri="http://schemas.openxmlformats.org/drawingml/2006/table">
            <a:tbl>
              <a:tblPr/>
              <a:tblGrid>
                <a:gridCol w="3800741">
                  <a:extLst>
                    <a:ext uri="{9D8B030D-6E8A-4147-A177-3AD203B41FA5}">
                      <a16:colId xmlns:a16="http://schemas.microsoft.com/office/drawing/2014/main" val="3869145779"/>
                    </a:ext>
                  </a:extLst>
                </a:gridCol>
              </a:tblGrid>
              <a:tr h="111525">
                <a:tc>
                  <a:txBody>
                    <a:bodyPr/>
                    <a:lstStyle/>
                    <a:p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@TYPE@_@kind@(</a:t>
                      </a:r>
                      <a:r>
                        <a:rPr lang="en-US" sz="6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char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**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args, npy_intp </a:t>
                      </a:r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dimensions, npy_intp </a:t>
                      </a:r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steps, </a:t>
                      </a:r>
                      <a:r>
                        <a:rPr lang="en-US" sz="6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void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6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NPY_UNUSED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(func))</a:t>
                      </a:r>
                      <a:r>
                        <a:rPr lang="en-US" sz="6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58510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{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108087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(IS_BINARY_REDUCE) {</a:t>
                      </a:r>
                      <a:r>
                        <a:rPr lang="en-US" sz="6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84542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#if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@PW@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4946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da-DK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@type@ </a:t>
                      </a:r>
                      <a:r>
                        <a:rPr lang="da-DK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da-DK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iop1 </a:t>
                      </a:r>
                      <a:r>
                        <a:rPr lang="da-DK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da-DK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(@type@ </a:t>
                      </a:r>
                      <a:r>
                        <a:rPr lang="da-DK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da-DK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)args[</a:t>
                      </a:r>
                      <a:r>
                        <a:rPr lang="da-DK" sz="6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da-DK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];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306963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pt-BR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npy_intp n </a:t>
                      </a:r>
                      <a:r>
                        <a:rPr lang="pt-BR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pt-BR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dimensions[</a:t>
                      </a:r>
                      <a:r>
                        <a:rPr lang="pt-BR" sz="6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pt-BR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];</a:t>
                      </a:r>
                      <a:r>
                        <a:rPr lang="pt-BR" sz="6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649256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6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512856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pt-BR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pt-BR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pt-BR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iop1 @OP@</a:t>
                      </a:r>
                      <a:r>
                        <a:rPr lang="pt-BR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pt-BR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pairwise_sum_@TYPE@(args[</a:t>
                      </a:r>
                      <a:r>
                        <a:rPr lang="pt-BR" sz="6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pt-BR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], n, steps[</a:t>
                      </a:r>
                      <a:r>
                        <a:rPr lang="pt-BR" sz="6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pt-BR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]);</a:t>
                      </a:r>
                      <a:r>
                        <a:rPr lang="pt-BR" sz="6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426049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#else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884090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6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BINARY_REDUCE_LOOP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(@type@) {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555993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io1 @OP@</a:t>
                      </a:r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(@type@ </a:t>
                      </a:r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)ip2;</a:t>
                      </a:r>
                      <a:r>
                        <a:rPr lang="en-US" sz="6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84325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}</a:t>
                      </a:r>
                      <a:r>
                        <a:rPr lang="en-US" sz="6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854211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((@type@ </a:t>
                      </a:r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)iop1) </a:t>
                      </a:r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io1;</a:t>
                      </a:r>
                      <a:r>
                        <a:rPr lang="en-US" sz="6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964822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#endif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572099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}</a:t>
                      </a:r>
                      <a:r>
                        <a:rPr lang="en-US" sz="6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320069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else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</a:t>
                      </a:r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!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run_binary_simd_@kind@_@TYPE@(args, dimensions, steps)) {</a:t>
                      </a:r>
                      <a:r>
                        <a:rPr lang="en-US" sz="6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12480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BINARY_LOOP {</a:t>
                      </a:r>
                      <a:r>
                        <a:rPr lang="en-US" sz="6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792826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600" i="0">
                          <a:solidFill>
                            <a:srgbClr val="FF308F"/>
                          </a:solidFill>
                          <a:effectLst/>
                          <a:latin typeface="Inconsolata" panose="020B0609030003000000" pitchFamily="49" charset="0"/>
                        </a:rPr>
                        <a:t>const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@type@ in1 </a:t>
                      </a:r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(@type@ </a:t>
                      </a:r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)ip1;</a:t>
                      </a:r>
                      <a:r>
                        <a:rPr lang="en-US" sz="6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607064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600" i="0">
                          <a:solidFill>
                            <a:srgbClr val="FF308F"/>
                          </a:solidFill>
                          <a:effectLst/>
                          <a:latin typeface="Inconsolata" panose="020B0609030003000000" pitchFamily="49" charset="0"/>
                        </a:rPr>
                        <a:t>const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@type@ in2 </a:t>
                      </a:r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(@type@ </a:t>
                      </a:r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)ip2;</a:t>
                      </a:r>
                      <a:r>
                        <a:rPr lang="en-US" sz="6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533540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nl-NL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nl-NL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nl-NL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((@type@ </a:t>
                      </a:r>
                      <a:r>
                        <a:rPr lang="nl-NL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nl-NL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)op1) </a:t>
                      </a:r>
                      <a:r>
                        <a:rPr lang="nl-NL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nl-NL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in1 @OP@ in2;</a:t>
                      </a:r>
                      <a:r>
                        <a:rPr lang="nl-NL" sz="6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592686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}</a:t>
                      </a:r>
                      <a:r>
                        <a:rPr lang="en-US" sz="6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239239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}</a:t>
                      </a:r>
                      <a:r>
                        <a:rPr lang="en-US" sz="6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089849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}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887494"/>
                  </a:ext>
                </a:extLst>
              </a:tr>
            </a:tbl>
          </a:graphicData>
        </a:graphic>
      </p:graphicFrame>
      <p:pic>
        <p:nvPicPr>
          <p:cNvPr id="15" name="Picture 8" descr="E:\fppt\template\arrows\arrow6.png">
            <a:extLst>
              <a:ext uri="{FF2B5EF4-FFF2-40B4-BE49-F238E27FC236}">
                <a16:creationId xmlns:a16="http://schemas.microsoft.com/office/drawing/2014/main" id="{161041EB-6D03-4F81-AA68-927A6087B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824475" y="5251141"/>
            <a:ext cx="1755409" cy="64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E283C3-965A-4E96-B6B2-DBE301BED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859" y="553935"/>
            <a:ext cx="1094234" cy="82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DD15C89-4D08-438A-8C52-3C99E12C3834}"/>
              </a:ext>
            </a:extLst>
          </p:cNvPr>
          <p:cNvSpPr txBox="1"/>
          <p:nvPr/>
        </p:nvSpPr>
        <p:spPr>
          <a:xfrm>
            <a:off x="333375" y="56814"/>
            <a:ext cx="1224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8B72CC-B53D-4D37-867E-0BFB9C4D6BCF}"/>
              </a:ext>
            </a:extLst>
          </p:cNvPr>
          <p:cNvSpPr txBox="1"/>
          <p:nvPr/>
        </p:nvSpPr>
        <p:spPr>
          <a:xfrm>
            <a:off x="10784252" y="966283"/>
            <a:ext cx="1162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C code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838B5A-02BE-4C44-A5AC-6E277051DBF3}"/>
              </a:ext>
            </a:extLst>
          </p:cNvPr>
          <p:cNvSpPr txBox="1"/>
          <p:nvPr/>
        </p:nvSpPr>
        <p:spPr>
          <a:xfrm>
            <a:off x="3389754" y="6160936"/>
            <a:ext cx="1771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C template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052818-9B41-4F96-882B-31741953FBC5}"/>
              </a:ext>
            </a:extLst>
          </p:cNvPr>
          <p:cNvSpPr txBox="1"/>
          <p:nvPr/>
        </p:nvSpPr>
        <p:spPr>
          <a:xfrm>
            <a:off x="6507013" y="300358"/>
            <a:ext cx="720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D5D5D5"/>
                </a:solidFill>
              </a:rPr>
              <a:t>calls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B05692-DE3D-4D61-806D-2EF6B0AAEBBE}"/>
              </a:ext>
            </a:extLst>
          </p:cNvPr>
          <p:cNvSpPr txBox="1"/>
          <p:nvPr/>
        </p:nvSpPr>
        <p:spPr>
          <a:xfrm>
            <a:off x="5811904" y="5535581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D5D5D5"/>
                </a:solidFill>
              </a:rPr>
              <a:t>uses</a:t>
            </a:r>
          </a:p>
        </p:txBody>
      </p:sp>
    </p:spTree>
    <p:extLst>
      <p:ext uri="{BB962C8B-B14F-4D97-AF65-F5344CB8AC3E}">
        <p14:creationId xmlns:p14="http://schemas.microsoft.com/office/powerpoint/2010/main" val="54223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B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EEA4C66-9482-428E-8110-90E89743188E}"/>
              </a:ext>
            </a:extLst>
          </p:cNvPr>
          <p:cNvGraphicFramePr>
            <a:graphicFrameLocks noGrp="1"/>
          </p:cNvGraphicFramePr>
          <p:nvPr/>
        </p:nvGraphicFramePr>
        <p:xfrm>
          <a:off x="3061594" y="1348740"/>
          <a:ext cx="6068812" cy="4160520"/>
        </p:xfrm>
        <a:graphic>
          <a:graphicData uri="http://schemas.openxmlformats.org/drawingml/2006/table">
            <a:tbl>
              <a:tblPr/>
              <a:tblGrid>
                <a:gridCol w="6068812">
                  <a:extLst>
                    <a:ext uri="{9D8B030D-6E8A-4147-A177-3AD203B41FA5}">
                      <a16:colId xmlns:a16="http://schemas.microsoft.com/office/drawing/2014/main" val="24218149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 i="0">
                          <a:solidFill>
                            <a:srgbClr val="B7FA34"/>
                          </a:solidFill>
                          <a:effectLst/>
                          <a:latin typeface="Inconsolata" panose="020B0609030003000000" pitchFamily="49" charset="0"/>
                        </a:rPr>
                        <a:t>vander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2100" i="0">
                          <a:solidFill>
                            <a:srgbClr val="FD971F"/>
                          </a:solidFill>
                          <a:effectLst/>
                          <a:latin typeface="Inconsolata" panose="020B0609030003000000" pitchFamily="49" charset="0"/>
                        </a:rPr>
                        <a:t>x</a:t>
                      </a:r>
                      <a:r>
                        <a:rPr lang="en-US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::</a:t>
                      </a:r>
                      <a:r>
                        <a:rPr lang="en-US" sz="21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AbstractVector{T}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 </a:t>
                      </a:r>
                      <a:r>
                        <a:rPr lang="en-US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where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T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868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m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length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x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7223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V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Matrix</a:t>
                      </a:r>
                      <a:r>
                        <a:rPr lang="en-US" sz="21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{T}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21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undef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 </a:t>
                      </a:r>
                      <a:r>
                        <a:rPr lang="en-US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m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 </a:t>
                      </a:r>
                      <a:r>
                        <a:rPr lang="en-US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m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67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for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j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m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75934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pl-PL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V</a:t>
                      </a:r>
                      <a:r>
                        <a:rPr lang="pl-PL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[</a:t>
                      </a:r>
                      <a:r>
                        <a:rPr lang="pl-PL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j</a:t>
                      </a:r>
                      <a:r>
                        <a:rPr lang="pl-PL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</a:t>
                      </a:r>
                      <a:r>
                        <a:rPr lang="pl-PL" sz="21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pl-PL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pl-PL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pl-PL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pl-PL" sz="21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one</a:t>
                      </a:r>
                      <a:r>
                        <a:rPr lang="pl-PL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pl-PL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x</a:t>
                      </a:r>
                      <a:r>
                        <a:rPr lang="pl-PL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[</a:t>
                      </a:r>
                      <a:r>
                        <a:rPr lang="pl-PL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j</a:t>
                      </a:r>
                      <a:r>
                        <a:rPr lang="pl-PL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])</a:t>
                      </a:r>
                      <a:r>
                        <a:rPr lang="pl-PL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220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231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for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i</a:t>
                      </a:r>
                      <a:r>
                        <a:rPr lang="en-US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m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27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for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j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m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4083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pl-PL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V</a:t>
                      </a:r>
                      <a:r>
                        <a:rPr lang="pl-PL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[</a:t>
                      </a:r>
                      <a:r>
                        <a:rPr lang="pl-PL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j</a:t>
                      </a:r>
                      <a:r>
                        <a:rPr lang="pl-PL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</a:t>
                      </a:r>
                      <a:r>
                        <a:rPr lang="pl-PL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i</a:t>
                      </a:r>
                      <a:r>
                        <a:rPr lang="pl-PL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pl-PL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pl-PL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pl-PL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x</a:t>
                      </a:r>
                      <a:r>
                        <a:rPr lang="pl-PL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[</a:t>
                      </a:r>
                      <a:r>
                        <a:rPr lang="pl-PL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j</a:t>
                      </a:r>
                      <a:r>
                        <a:rPr lang="pl-PL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pl-PL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pl-PL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pl-PL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V</a:t>
                      </a:r>
                      <a:r>
                        <a:rPr lang="pl-PL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[</a:t>
                      </a:r>
                      <a:r>
                        <a:rPr lang="pl-PL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j</a:t>
                      </a:r>
                      <a:r>
                        <a:rPr lang="pl-PL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</a:t>
                      </a:r>
                      <a:r>
                        <a:rPr lang="pl-PL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i</a:t>
                      </a:r>
                      <a:r>
                        <a:rPr lang="pl-PL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-</a:t>
                      </a:r>
                      <a:r>
                        <a:rPr lang="pl-PL" sz="21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pl-PL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</a:t>
                      </a:r>
                      <a:r>
                        <a:rPr lang="pl-PL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417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9429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555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return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V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0387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endParaRPr lang="en-US" sz="2100" i="0">
                        <a:solidFill>
                          <a:srgbClr val="F8F8F2"/>
                        </a:solidFill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80152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EAEAE39-F020-4C9C-B583-89A595C39448}"/>
              </a:ext>
            </a:extLst>
          </p:cNvPr>
          <p:cNvSpPr txBox="1"/>
          <p:nvPr/>
        </p:nvSpPr>
        <p:spPr>
          <a:xfrm>
            <a:off x="5684670" y="60644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Julia</a:t>
            </a:r>
          </a:p>
        </p:txBody>
      </p:sp>
    </p:spTree>
    <p:extLst>
      <p:ext uri="{BB962C8B-B14F-4D97-AF65-F5344CB8AC3E}">
        <p14:creationId xmlns:p14="http://schemas.microsoft.com/office/powerpoint/2010/main" val="2340912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52B4A3FE-916B-4C51-8E7E-9E011559E1E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45848440"/>
                  </p:ext>
                </p:extLst>
              </p:nvPr>
            </p:nvGraphicFramePr>
            <p:xfrm>
              <a:off x="2777093" y="938172"/>
              <a:ext cx="6637814" cy="4887386"/>
            </p:xfrm>
            <a:graphic>
              <a:graphicData uri="http://schemas.openxmlformats.org/drawingml/2006/table">
                <a:tbl>
                  <a:tblPr/>
                  <a:tblGrid>
                    <a:gridCol w="1825031">
                      <a:extLst>
                        <a:ext uri="{9D8B030D-6E8A-4147-A177-3AD203B41FA5}">
                          <a16:colId xmlns:a16="http://schemas.microsoft.com/office/drawing/2014/main" val="2724186450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2598671874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1799632918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211165276"/>
                        </a:ext>
                      </a:extLst>
                    </a:gridCol>
                  </a:tblGrid>
                  <a:tr h="507771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DE" sz="13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b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Tuesday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Wednesday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Thursday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5742368"/>
                      </a:ext>
                    </a:extLst>
                  </a:tr>
                  <a:tr h="88308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9:00 - 11:00 (2h)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Types + Dispatch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7C0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Julia Gotchas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BC0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Parallel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0639925"/>
                      </a:ext>
                    </a:extLst>
                  </a:tr>
                  <a:tr h="30907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Short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2061200"/>
                      </a:ext>
                    </a:extLst>
                  </a:tr>
                  <a:tr h="475554"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11:15 - 12:30 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0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Custom types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7C0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Environments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4ABE3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Computing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4529898"/>
                      </a:ext>
                    </a:extLst>
                  </a:tr>
                  <a:tr h="293992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(break starts at 12:00)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4298142"/>
                      </a:ext>
                    </a:extLst>
                  </a:tr>
                  <a:tr h="62040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Lunch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0595399"/>
                      </a:ext>
                    </a:extLst>
                  </a:tr>
                  <a:tr h="74087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14:00 - 15:00 (1h)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Specialization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E58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Pkgs / GitHub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4ABE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Machine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5014614"/>
                      </a:ext>
                    </a:extLst>
                  </a:tr>
                  <a:tr h="27845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Short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9283792"/>
                      </a:ext>
                    </a:extLst>
                  </a:tr>
                  <a:tr h="72704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15:15 – 16:00 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0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Generic Prog.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E58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Linear Algebra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Learning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4544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52B4A3FE-916B-4C51-8E7E-9E011559E1E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45848440"/>
                  </p:ext>
                </p:extLst>
              </p:nvPr>
            </p:nvGraphicFramePr>
            <p:xfrm>
              <a:off x="2777093" y="938172"/>
              <a:ext cx="6637814" cy="4887386"/>
            </p:xfrm>
            <a:graphic>
              <a:graphicData uri="http://schemas.openxmlformats.org/drawingml/2006/table">
                <a:tbl>
                  <a:tblPr/>
                  <a:tblGrid>
                    <a:gridCol w="1825031">
                      <a:extLst>
                        <a:ext uri="{9D8B030D-6E8A-4147-A177-3AD203B41FA5}">
                          <a16:colId xmlns:a16="http://schemas.microsoft.com/office/drawing/2014/main" val="2724186450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2598671874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1799632918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211165276"/>
                        </a:ext>
                      </a:extLst>
                    </a:gridCol>
                  </a:tblGrid>
                  <a:tr h="507771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DE" sz="13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b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Tuesday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Wednesday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Thursday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5742368"/>
                      </a:ext>
                    </a:extLst>
                  </a:tr>
                  <a:tr h="88308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9:00 - 11:00 (2h)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Types + Dispatch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7C0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Julia Gotchas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BC0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Parallel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0639925"/>
                      </a:ext>
                    </a:extLst>
                  </a:tr>
                  <a:tr h="31933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Short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2061200"/>
                      </a:ext>
                    </a:extLst>
                  </a:tr>
                  <a:tr h="475554">
                    <a:tc rowSpan="2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33" t="-223016" r="-264000" b="-315873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Custom types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7C0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Environments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4ABE3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Computing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4529898"/>
                      </a:ext>
                    </a:extLst>
                  </a:tr>
                  <a:tr h="293992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(break starts at 12:00)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4298142"/>
                      </a:ext>
                    </a:extLst>
                  </a:tr>
                  <a:tr h="62040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Lunch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0595399"/>
                      </a:ext>
                    </a:extLst>
                  </a:tr>
                  <a:tr h="74087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14:00 - 15:00 (1h)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Specialization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E58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Pkgs / GitHub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4ABE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Machine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5014614"/>
                      </a:ext>
                    </a:extLst>
                  </a:tr>
                  <a:tr h="31933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Short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9283792"/>
                      </a:ext>
                    </a:extLst>
                  </a:tr>
                  <a:tr h="727045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33" t="-574790" r="-264000" b="-16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Generic Prog.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E58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Linear Algebra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Learning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45441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5028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A1146-7457-494D-AC7C-890408ECA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Historical precedent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3C6F1-0C1B-42A3-9374-B624D24FC647}"/>
              </a:ext>
            </a:extLst>
          </p:cNvPr>
          <p:cNvSpPr txBox="1"/>
          <p:nvPr/>
        </p:nvSpPr>
        <p:spPr>
          <a:xfrm>
            <a:off x="2435732" y="2352923"/>
            <a:ext cx="36304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Language serves not only to express thoughts, but to make possible thoughts which could not exist without it.</a:t>
            </a:r>
          </a:p>
          <a:p>
            <a:pPr algn="ctr"/>
            <a:endParaRPr lang="en-US" b="1"/>
          </a:p>
          <a:p>
            <a:pPr algn="ctr"/>
            <a:r>
              <a:rPr lang="en-US" b="1"/>
              <a:t>Bertrand Russell</a:t>
            </a:r>
            <a:endParaRPr lang="en-US"/>
          </a:p>
        </p:txBody>
      </p:sp>
      <p:pic>
        <p:nvPicPr>
          <p:cNvPr id="1026" name="Picture 2" descr="Bertrand Russell: Din | Tanrı Var Mı?">
            <a:extLst>
              <a:ext uri="{FF2B5EF4-FFF2-40B4-BE49-F238E27FC236}">
                <a16:creationId xmlns:a16="http://schemas.microsoft.com/office/drawing/2014/main" id="{25B59653-9B60-442A-8F26-3E106E6FA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08" y="2238965"/>
            <a:ext cx="1551754" cy="1982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713172-AE48-4305-846B-06E5D2021580}"/>
              </a:ext>
            </a:extLst>
          </p:cNvPr>
          <p:cNvSpPr txBox="1"/>
          <p:nvPr/>
        </p:nvSpPr>
        <p:spPr>
          <a:xfrm>
            <a:off x="6096000" y="1220525"/>
            <a:ext cx="3933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When language has been well chosen, one is astonished… (in mathematics what’s possible…)</a:t>
            </a:r>
          </a:p>
          <a:p>
            <a:pPr algn="ctr"/>
            <a:endParaRPr lang="en-US" b="1"/>
          </a:p>
          <a:p>
            <a:pPr algn="ctr"/>
            <a:r>
              <a:rPr lang="en-US" b="1"/>
              <a:t>Henri Poincaré</a:t>
            </a:r>
            <a:endParaRPr lang="en-US"/>
          </a:p>
        </p:txBody>
      </p:sp>
      <p:pic>
        <p:nvPicPr>
          <p:cNvPr id="1028" name="Picture 4" descr="Henri Poincaré — Wikipédia">
            <a:extLst>
              <a:ext uri="{FF2B5EF4-FFF2-40B4-BE49-F238E27FC236}">
                <a16:creationId xmlns:a16="http://schemas.microsoft.com/office/drawing/2014/main" id="{4DBB7DA4-9BA1-43B4-ADD5-C2A4C3E68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312" y="968068"/>
            <a:ext cx="1470824" cy="1982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udwig Wittgenstein - Wikipedia">
            <a:extLst>
              <a:ext uri="{FF2B5EF4-FFF2-40B4-BE49-F238E27FC236}">
                <a16:creationId xmlns:a16="http://schemas.microsoft.com/office/drawing/2014/main" id="{50418F0B-2ED5-4A22-98D6-ACC3D65CF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120" y="4295868"/>
            <a:ext cx="1359249" cy="1987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2C22DA-C588-4C1B-BED1-1FB911DAA29E}"/>
              </a:ext>
            </a:extLst>
          </p:cNvPr>
          <p:cNvSpPr txBox="1"/>
          <p:nvPr/>
        </p:nvSpPr>
        <p:spPr>
          <a:xfrm>
            <a:off x="7136223" y="4689602"/>
            <a:ext cx="393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The limits of my language mean the limits of my world.</a:t>
            </a:r>
          </a:p>
          <a:p>
            <a:pPr algn="ctr"/>
            <a:endParaRPr lang="en-US" b="1"/>
          </a:p>
          <a:p>
            <a:pPr algn="ctr"/>
            <a:r>
              <a:rPr lang="en-US" b="1"/>
              <a:t>Ludwig Wittgenstein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737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3DEB489-12F3-46CE-A1AF-90452FD5182E}"/>
              </a:ext>
            </a:extLst>
          </p:cNvPr>
          <p:cNvGrpSpPr/>
          <p:nvPr/>
        </p:nvGrpSpPr>
        <p:grpSpPr>
          <a:xfrm>
            <a:off x="4485390" y="2563508"/>
            <a:ext cx="3221220" cy="1853960"/>
            <a:chOff x="2611302" y="2803136"/>
            <a:chExt cx="2299451" cy="1323439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AD153BEB-74C7-43AE-BF09-B463D7377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06947" y="2803136"/>
              <a:ext cx="403806" cy="40380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F47E65-9CA6-4F9D-A952-CB9A1DFC6AE1}"/>
                </a:ext>
              </a:extLst>
            </p:cNvPr>
            <p:cNvSpPr txBox="1"/>
            <p:nvPr/>
          </p:nvSpPr>
          <p:spPr>
            <a:xfrm>
              <a:off x="2611302" y="2803136"/>
              <a:ext cx="209754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/>
                <a:t>Performance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DEE90A7-71C8-4D80-9FBA-339945B6C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178" y="585382"/>
            <a:ext cx="7267644" cy="1325563"/>
          </a:xfrm>
        </p:spPr>
        <p:txBody>
          <a:bodyPr/>
          <a:lstStyle/>
          <a:p>
            <a:r>
              <a:rPr lang="en-US"/>
              <a:t>What does science need from a programming language?</a:t>
            </a:r>
          </a:p>
        </p:txBody>
      </p:sp>
      <p:pic>
        <p:nvPicPr>
          <p:cNvPr id="6" name="Graphic 5" descr="HelpThin">
            <a:extLst>
              <a:ext uri="{FF2B5EF4-FFF2-40B4-BE49-F238E27FC236}">
                <a16:creationId xmlns:a16="http://schemas.microsoft.com/office/drawing/2014/main" id="{2658CB1F-E3BC-48EC-91DB-A70955F989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1" y="562363"/>
            <a:ext cx="1371600" cy="1371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63709F1-80BE-49A7-BCC8-9FAA3FCC2394}"/>
              </a:ext>
            </a:extLst>
          </p:cNvPr>
          <p:cNvSpPr txBox="1"/>
          <p:nvPr/>
        </p:nvSpPr>
        <p:spPr>
          <a:xfrm>
            <a:off x="2456272" y="4125080"/>
            <a:ext cx="7681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Workflow: roll up sleeves &amp; performance engineer</a:t>
            </a:r>
          </a:p>
        </p:txBody>
      </p:sp>
    </p:spTree>
    <p:extLst>
      <p:ext uri="{BB962C8B-B14F-4D97-AF65-F5344CB8AC3E}">
        <p14:creationId xmlns:p14="http://schemas.microsoft.com/office/powerpoint/2010/main" val="64776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3DEB489-12F3-46CE-A1AF-90452FD5182E}"/>
              </a:ext>
            </a:extLst>
          </p:cNvPr>
          <p:cNvGrpSpPr/>
          <p:nvPr/>
        </p:nvGrpSpPr>
        <p:grpSpPr>
          <a:xfrm>
            <a:off x="4063912" y="2730577"/>
            <a:ext cx="3728098" cy="523220"/>
            <a:chOff x="2611302" y="2803136"/>
            <a:chExt cx="3728098" cy="523220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AD153BEB-74C7-43AE-BF09-B463D7377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35594" y="2803136"/>
              <a:ext cx="403806" cy="40380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F47E65-9CA6-4F9D-A952-CB9A1DFC6AE1}"/>
                </a:ext>
              </a:extLst>
            </p:cNvPr>
            <p:cNvSpPr txBox="1"/>
            <p:nvPr/>
          </p:nvSpPr>
          <p:spPr>
            <a:xfrm>
              <a:off x="2611302" y="2803136"/>
              <a:ext cx="34780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rgbClr val="95CA39"/>
                  </a:solidFill>
                </a:rPr>
                <a:t>Easy to write and read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DEE90A7-71C8-4D80-9FBA-339945B6C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178" y="585382"/>
            <a:ext cx="7267644" cy="1325563"/>
          </a:xfrm>
        </p:spPr>
        <p:txBody>
          <a:bodyPr/>
          <a:lstStyle/>
          <a:p>
            <a:r>
              <a:rPr lang="en-US"/>
              <a:t>What does science need from a programming language?</a:t>
            </a:r>
          </a:p>
        </p:txBody>
      </p:sp>
      <p:pic>
        <p:nvPicPr>
          <p:cNvPr id="6" name="Graphic 5" descr="HelpThin">
            <a:extLst>
              <a:ext uri="{FF2B5EF4-FFF2-40B4-BE49-F238E27FC236}">
                <a16:creationId xmlns:a16="http://schemas.microsoft.com/office/drawing/2014/main" id="{2658CB1F-E3BC-48EC-91DB-A70955F989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1" y="562363"/>
            <a:ext cx="1371600" cy="13716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7434847-A2B7-4EA6-A9BF-D4AE8E46FCC0}"/>
              </a:ext>
            </a:extLst>
          </p:cNvPr>
          <p:cNvGrpSpPr/>
          <p:nvPr/>
        </p:nvGrpSpPr>
        <p:grpSpPr>
          <a:xfrm>
            <a:off x="4063912" y="3431066"/>
            <a:ext cx="2934605" cy="530437"/>
            <a:chOff x="3154788" y="3562634"/>
            <a:chExt cx="2934605" cy="530437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2C8B467-AFA7-4F5D-B0DC-9D7920DAC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85587" y="3562634"/>
              <a:ext cx="403806" cy="40380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40721C-70A4-4637-B53F-F32051EC12C2}"/>
                </a:ext>
              </a:extLst>
            </p:cNvPr>
            <p:cNvSpPr txBox="1"/>
            <p:nvPr/>
          </p:nvSpPr>
          <p:spPr>
            <a:xfrm>
              <a:off x="3154788" y="3569851"/>
              <a:ext cx="26864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rgbClr val="FE7D04"/>
                  </a:solidFill>
                </a:rPr>
                <a:t>Fast and scalable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E45B5D-6693-4135-874D-E47EF00CBD70}"/>
              </a:ext>
            </a:extLst>
          </p:cNvPr>
          <p:cNvGrpSpPr/>
          <p:nvPr/>
        </p:nvGrpSpPr>
        <p:grpSpPr>
          <a:xfrm>
            <a:off x="4063912" y="4145989"/>
            <a:ext cx="2045819" cy="523220"/>
            <a:chOff x="3154788" y="4336566"/>
            <a:chExt cx="2045819" cy="523220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8EE8505-B400-4D0D-9A97-13F306AF7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96801" y="4336566"/>
              <a:ext cx="403806" cy="40380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800739-E7B2-4E9F-AFD5-B357AE8D640F}"/>
                </a:ext>
              </a:extLst>
            </p:cNvPr>
            <p:cNvSpPr txBox="1"/>
            <p:nvPr/>
          </p:nvSpPr>
          <p:spPr>
            <a:xfrm>
              <a:off x="3154788" y="4336566"/>
              <a:ext cx="17720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rgbClr val="E14387"/>
                  </a:solidFill>
                </a:rPr>
                <a:t>Interactive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318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829" y="3846416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582" y="1895514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4957762" y="5760693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79" y="2735652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888" y="1706629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782" y="4427445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13" y="4474892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D80BC6CF-0680-4012-8D4A-6504B7BC6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3976" y="3264408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190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347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3135003"/>
            <a:ext cx="677108" cy="151419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Slow</a:t>
            </a:r>
            <a:r>
              <a:rPr lang="en-US" sz="2800">
                <a:solidFill>
                  <a:srgbClr val="7030A0"/>
                </a:solidFill>
              </a:rPr>
              <a:t>(ish)</a:t>
            </a:r>
            <a:endParaRPr lang="en-US" sz="3200">
              <a:solidFill>
                <a:srgbClr val="7030A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3465831"/>
            <a:ext cx="677108" cy="761170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Fast</a:t>
            </a:r>
          </a:p>
        </p:txBody>
      </p:sp>
    </p:spTree>
    <p:extLst>
      <p:ext uri="{BB962C8B-B14F-4D97-AF65-F5344CB8AC3E}">
        <p14:creationId xmlns:p14="http://schemas.microsoft.com/office/powerpoint/2010/main" val="3940460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1690689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Interpreted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1690687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Compiled</a:t>
            </a:r>
          </a:p>
        </p:txBody>
      </p:sp>
    </p:spTree>
    <p:extLst>
      <p:ext uri="{BB962C8B-B14F-4D97-AF65-F5344CB8AC3E}">
        <p14:creationId xmlns:p14="http://schemas.microsoft.com/office/powerpoint/2010/main" val="1597261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1690689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Dynamic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1690687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Static</a:t>
            </a:r>
          </a:p>
        </p:txBody>
      </p:sp>
    </p:spTree>
    <p:extLst>
      <p:ext uri="{BB962C8B-B14F-4D97-AF65-F5344CB8AC3E}">
        <p14:creationId xmlns:p14="http://schemas.microsoft.com/office/powerpoint/2010/main" val="3349717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1690689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Convenience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1690687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Speed</a:t>
            </a:r>
          </a:p>
        </p:txBody>
      </p:sp>
    </p:spTree>
    <p:extLst>
      <p:ext uri="{BB962C8B-B14F-4D97-AF65-F5344CB8AC3E}">
        <p14:creationId xmlns:p14="http://schemas.microsoft.com/office/powerpoint/2010/main" val="30618509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“two language problem”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286" y="4872172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433" y="1636503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>
            <a:cxnSpLocks/>
          </p:cNvCxnSpPr>
          <p:nvPr/>
        </p:nvCxnSpPr>
        <p:spPr>
          <a:xfrm rot="16200000">
            <a:off x="609600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 rot="5400000">
            <a:off x="5757445" y="1305498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Prototype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 rot="16200000">
            <a:off x="5758849" y="2081565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Production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5042A3-4C11-451A-861B-2AC3B2844423}"/>
              </a:ext>
            </a:extLst>
          </p:cNvPr>
          <p:cNvSpPr txBox="1"/>
          <p:nvPr/>
        </p:nvSpPr>
        <p:spPr>
          <a:xfrm>
            <a:off x="1054507" y="1303715"/>
            <a:ext cx="3809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+mj-lt"/>
              </a:rPr>
              <a:t>a.k.a Ousterhout's dichotomy</a:t>
            </a:r>
          </a:p>
        </p:txBody>
      </p:sp>
    </p:spTree>
    <p:extLst>
      <p:ext uri="{BB962C8B-B14F-4D97-AF65-F5344CB8AC3E}">
        <p14:creationId xmlns:p14="http://schemas.microsoft.com/office/powerpoint/2010/main" val="728962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52B4A3FE-916B-4C51-8E7E-9E011559E1E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13976736"/>
                  </p:ext>
                </p:extLst>
              </p:nvPr>
            </p:nvGraphicFramePr>
            <p:xfrm>
              <a:off x="2777093" y="1057086"/>
              <a:ext cx="6637814" cy="4574146"/>
            </p:xfrm>
            <a:graphic>
              <a:graphicData uri="http://schemas.openxmlformats.org/drawingml/2006/table">
                <a:tbl>
                  <a:tblPr/>
                  <a:tblGrid>
                    <a:gridCol w="1825031">
                      <a:extLst>
                        <a:ext uri="{9D8B030D-6E8A-4147-A177-3AD203B41FA5}">
                          <a16:colId xmlns:a16="http://schemas.microsoft.com/office/drawing/2014/main" val="2724186450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2598671874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1799632918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211165276"/>
                        </a:ext>
                      </a:extLst>
                    </a:gridCol>
                  </a:tblGrid>
                  <a:tr h="507771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DE" sz="13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b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Tuesday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Wednesday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Thursday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5742368"/>
                      </a:ext>
                    </a:extLst>
                  </a:tr>
                  <a:tr h="88308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9:00 - 11:00 (2h)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Types + Dispatch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7C0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Julia Gotchas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BC0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Parallel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0639925"/>
                      </a:ext>
                    </a:extLst>
                  </a:tr>
                  <a:tr h="30907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Short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2061200"/>
                      </a:ext>
                    </a:extLst>
                  </a:tr>
                  <a:tr h="58798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11:15 - 12:30 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0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Custom types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7C0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Environments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4ABE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Computing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4529898"/>
                      </a:ext>
                    </a:extLst>
                  </a:tr>
                  <a:tr h="73737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Lunch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0595399"/>
                      </a:ext>
                    </a:extLst>
                  </a:tr>
                  <a:tr h="633637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14:00 - 15:00 (1h)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Specialization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E58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Pkgs / GitHub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4ABE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Machine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5014614"/>
                      </a:ext>
                    </a:extLst>
                  </a:tr>
                  <a:tr h="27845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Short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9283792"/>
                      </a:ext>
                    </a:extLst>
                  </a:tr>
                  <a:tr h="58564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15:15 – 16:00 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0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Generic Prog.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E58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Linear Algebra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Learning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4544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52B4A3FE-916B-4C51-8E7E-9E011559E1E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13976736"/>
                  </p:ext>
                </p:extLst>
              </p:nvPr>
            </p:nvGraphicFramePr>
            <p:xfrm>
              <a:off x="2777093" y="1057086"/>
              <a:ext cx="6637814" cy="4574146"/>
            </p:xfrm>
            <a:graphic>
              <a:graphicData uri="http://schemas.openxmlformats.org/drawingml/2006/table">
                <a:tbl>
                  <a:tblPr/>
                  <a:tblGrid>
                    <a:gridCol w="1825031">
                      <a:extLst>
                        <a:ext uri="{9D8B030D-6E8A-4147-A177-3AD203B41FA5}">
                          <a16:colId xmlns:a16="http://schemas.microsoft.com/office/drawing/2014/main" val="2724186450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2598671874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1799632918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211165276"/>
                        </a:ext>
                      </a:extLst>
                    </a:gridCol>
                  </a:tblGrid>
                  <a:tr h="507771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DE" sz="13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b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Tuesday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Wednesday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Thursday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5742368"/>
                      </a:ext>
                    </a:extLst>
                  </a:tr>
                  <a:tr h="88308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9:00 - 11:00 (2h)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Types + Dispatch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7C0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Julia Gotchas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BC0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Parallel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0639925"/>
                      </a:ext>
                    </a:extLst>
                  </a:tr>
                  <a:tr h="31933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Short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2061200"/>
                      </a:ext>
                    </a:extLst>
                  </a:tr>
                  <a:tr h="587984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33" t="-293750" r="-264000" b="-39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Custom types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7C0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Environments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4ABE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Computing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4529898"/>
                      </a:ext>
                    </a:extLst>
                  </a:tr>
                  <a:tr h="73737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Lunch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0595399"/>
                      </a:ext>
                    </a:extLst>
                  </a:tr>
                  <a:tr h="633637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14:00 - 15:00 (1h)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Specialization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E58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Pkgs / GitHub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4ABE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Machine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5014614"/>
                      </a:ext>
                    </a:extLst>
                  </a:tr>
                  <a:tr h="31933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Short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9283792"/>
                      </a:ext>
                    </a:extLst>
                  </a:tr>
                  <a:tr h="585643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33" t="-683333" r="-264000" b="-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Generic Prog.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E58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Linear Algebra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Learning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45441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697543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C448E5-09B3-4F0D-8DBF-990141876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37" y="1781202"/>
            <a:ext cx="10012126" cy="3599944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27B2FC-CDCB-476A-A55B-34DA4C33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The “two language problem”</a:t>
            </a:r>
          </a:p>
        </p:txBody>
      </p:sp>
    </p:spTree>
    <p:extLst>
      <p:ext uri="{BB962C8B-B14F-4D97-AF65-F5344CB8AC3E}">
        <p14:creationId xmlns:p14="http://schemas.microsoft.com/office/powerpoint/2010/main" val="1086580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C448E5-09B3-4F0D-8DBF-990141876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30" y="1618386"/>
            <a:ext cx="5035660" cy="1810614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27B2FC-CDCB-476A-A55B-34DA4C33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The “two language problem”</a:t>
            </a:r>
          </a:p>
        </p:txBody>
      </p:sp>
      <p:pic>
        <p:nvPicPr>
          <p:cNvPr id="1028" name="Picture 4" descr="Image result for developer icons">
            <a:extLst>
              <a:ext uri="{FF2B5EF4-FFF2-40B4-BE49-F238E27FC236}">
                <a16:creationId xmlns:a16="http://schemas.microsoft.com/office/drawing/2014/main" id="{261AE0D2-0E27-4CF5-86D6-28EBB2C0F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345" y="437827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eveloper icons">
            <a:extLst>
              <a:ext uri="{FF2B5EF4-FFF2-40B4-BE49-F238E27FC236}">
                <a16:creationId xmlns:a16="http://schemas.microsoft.com/office/drawing/2014/main" id="{7801A083-56EE-4D64-8F0F-33A469DC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047" y="444405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user icons">
            <a:extLst>
              <a:ext uri="{FF2B5EF4-FFF2-40B4-BE49-F238E27FC236}">
                <a16:creationId xmlns:a16="http://schemas.microsoft.com/office/drawing/2014/main" id="{D72A6571-155F-4F62-B37D-3761D474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848" y="2102009"/>
            <a:ext cx="1878480" cy="187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C5C7BB15-A757-45A6-92D6-102615EFC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8670" y="4052305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9AB8DD2E-8AC2-46C0-A6D0-3A1C2A1B4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484" y="3621417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D73A34-F2BC-4E1E-91D5-FE361B6DAF9D}"/>
              </a:ext>
            </a:extLst>
          </p:cNvPr>
          <p:cNvCxnSpPr>
            <a:cxnSpLocks/>
          </p:cNvCxnSpPr>
          <p:nvPr/>
        </p:nvCxnSpPr>
        <p:spPr>
          <a:xfrm rot="10800000">
            <a:off x="7995776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CA7A4D-0668-4242-9304-BB12FE8CD0BE}"/>
              </a:ext>
            </a:extLst>
          </p:cNvPr>
          <p:cNvSpPr txBox="1"/>
          <p:nvPr/>
        </p:nvSpPr>
        <p:spPr>
          <a:xfrm rot="5400000">
            <a:off x="6517626" y="3379343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US" sz="3200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0D3DD2-A94B-4F1D-8710-B25EEEBCD069}"/>
              </a:ext>
            </a:extLst>
          </p:cNvPr>
          <p:cNvSpPr txBox="1"/>
          <p:nvPr/>
        </p:nvSpPr>
        <p:spPr>
          <a:xfrm rot="5400000">
            <a:off x="8773020" y="2042320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932923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80D5B-D558-40AE-87CB-6B2A6039C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“two language problem”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18E8D5-BA8C-4A70-BE38-7AAAF5D7D2A4}"/>
              </a:ext>
            </a:extLst>
          </p:cNvPr>
          <p:cNvSpPr txBox="1"/>
          <p:nvPr/>
        </p:nvSpPr>
        <p:spPr>
          <a:xfrm>
            <a:off x="3660400" y="2904229"/>
            <a:ext cx="960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static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BA04FA-991B-4A02-BD9B-44E90790F187}"/>
              </a:ext>
            </a:extLst>
          </p:cNvPr>
          <p:cNvSpPr txBox="1"/>
          <p:nvPr/>
        </p:nvSpPr>
        <p:spPr>
          <a:xfrm>
            <a:off x="3660400" y="3437153"/>
            <a:ext cx="1529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compiled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9D1837-5A3B-4D09-879D-D433210D9F83}"/>
              </a:ext>
            </a:extLst>
          </p:cNvPr>
          <p:cNvSpPr txBox="1"/>
          <p:nvPr/>
        </p:nvSpPr>
        <p:spPr>
          <a:xfrm>
            <a:off x="3657130" y="3971711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user types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5F7754-9D85-4B3F-8B55-F735FFACED36}"/>
              </a:ext>
            </a:extLst>
          </p:cNvPr>
          <p:cNvSpPr txBox="1"/>
          <p:nvPr/>
        </p:nvSpPr>
        <p:spPr>
          <a:xfrm>
            <a:off x="3645730" y="4504635"/>
            <a:ext cx="1796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standalone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FB92B8-E1F1-4722-A739-A74E25DB9C29}"/>
              </a:ext>
            </a:extLst>
          </p:cNvPr>
          <p:cNvSpPr txBox="1"/>
          <p:nvPr/>
        </p:nvSpPr>
        <p:spPr>
          <a:xfrm>
            <a:off x="6862218" y="2904229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dynamic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AB483D-907C-4D99-BB43-D02E329338B5}"/>
              </a:ext>
            </a:extLst>
          </p:cNvPr>
          <p:cNvSpPr txBox="1"/>
          <p:nvPr/>
        </p:nvSpPr>
        <p:spPr>
          <a:xfrm>
            <a:off x="6862218" y="3437153"/>
            <a:ext cx="1840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interpreted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9CF884-CD26-4385-AF99-407539DBB9B1}"/>
              </a:ext>
            </a:extLst>
          </p:cNvPr>
          <p:cNvSpPr txBox="1"/>
          <p:nvPr/>
        </p:nvSpPr>
        <p:spPr>
          <a:xfrm>
            <a:off x="6858948" y="3971711"/>
            <a:ext cx="234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standard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749675-684C-453B-B65A-F82B8EAD61E7}"/>
              </a:ext>
            </a:extLst>
          </p:cNvPr>
          <p:cNvSpPr txBox="1"/>
          <p:nvPr/>
        </p:nvSpPr>
        <p:spPr>
          <a:xfrm>
            <a:off x="6847548" y="4504635"/>
            <a:ext cx="801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glue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AA4EFFF-1C92-4313-BB5E-A34CB7911BF8}"/>
              </a:ext>
            </a:extLst>
          </p:cNvPr>
          <p:cNvCxnSpPr>
            <a:cxnSpLocks/>
          </p:cNvCxnSpPr>
          <p:nvPr/>
        </p:nvCxnSpPr>
        <p:spPr>
          <a:xfrm>
            <a:off x="6096000" y="2400300"/>
            <a:ext cx="0" cy="3236830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5226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8BA04FA-991B-4A02-BD9B-44E90790F187}"/>
              </a:ext>
            </a:extLst>
          </p:cNvPr>
          <p:cNvSpPr txBox="1"/>
          <p:nvPr/>
        </p:nvSpPr>
        <p:spPr>
          <a:xfrm>
            <a:off x="5331078" y="3437153"/>
            <a:ext cx="1529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compiled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9D1837-5A3B-4D09-879D-D433210D9F83}"/>
              </a:ext>
            </a:extLst>
          </p:cNvPr>
          <p:cNvSpPr txBox="1"/>
          <p:nvPr/>
        </p:nvSpPr>
        <p:spPr>
          <a:xfrm>
            <a:off x="4072529" y="3971711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user types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5F7754-9D85-4B3F-8B55-F735FFACED36}"/>
              </a:ext>
            </a:extLst>
          </p:cNvPr>
          <p:cNvSpPr txBox="1"/>
          <p:nvPr/>
        </p:nvSpPr>
        <p:spPr>
          <a:xfrm>
            <a:off x="4072529" y="4504635"/>
            <a:ext cx="1796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standalone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FB92B8-E1F1-4722-A739-A74E25DB9C29}"/>
              </a:ext>
            </a:extLst>
          </p:cNvPr>
          <p:cNvSpPr txBox="1"/>
          <p:nvPr/>
        </p:nvSpPr>
        <p:spPr>
          <a:xfrm>
            <a:off x="5387311" y="2904229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dynamic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9CF884-CD26-4385-AF99-407539DBB9B1}"/>
              </a:ext>
            </a:extLst>
          </p:cNvPr>
          <p:cNvSpPr txBox="1"/>
          <p:nvPr/>
        </p:nvSpPr>
        <p:spPr>
          <a:xfrm>
            <a:off x="6429587" y="3971711"/>
            <a:ext cx="234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standard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749675-684C-453B-B65A-F82B8EAD61E7}"/>
              </a:ext>
            </a:extLst>
          </p:cNvPr>
          <p:cNvSpPr txBox="1"/>
          <p:nvPr/>
        </p:nvSpPr>
        <p:spPr>
          <a:xfrm>
            <a:off x="6429587" y="4503945"/>
            <a:ext cx="801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glue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795E1E-6793-406E-984B-FE4212C4478C}"/>
              </a:ext>
            </a:extLst>
          </p:cNvPr>
          <p:cNvSpPr txBox="1"/>
          <p:nvPr/>
        </p:nvSpPr>
        <p:spPr>
          <a:xfrm>
            <a:off x="5722339" y="3971711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26278F-24E7-42E9-B1D1-7DC297932247}"/>
              </a:ext>
            </a:extLst>
          </p:cNvPr>
          <p:cNvSpPr txBox="1"/>
          <p:nvPr/>
        </p:nvSpPr>
        <p:spPr>
          <a:xfrm>
            <a:off x="5843366" y="4504635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or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B1BD3A5-1EFA-4B70-99E0-BDEB80AB0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8028" y="1426705"/>
            <a:ext cx="1853556" cy="1159016"/>
          </a:xfrm>
          <a:prstGeom prst="rect">
            <a:avLst/>
          </a:prstGeom>
          <a:effectLst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A3E0223-47F1-448D-A6ED-5E68915BC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23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48796-1BAF-40F9-80DC-4747F0F9013D}"/>
              </a:ext>
            </a:extLst>
          </p:cNvPr>
          <p:cNvSpPr txBox="1"/>
          <p:nvPr/>
        </p:nvSpPr>
        <p:spPr>
          <a:xfrm>
            <a:off x="5179308" y="1597730"/>
            <a:ext cx="18333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yntax + grammar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0AB0290-43B5-44D9-9F78-C30171F153EF}"/>
              </a:ext>
            </a:extLst>
          </p:cNvPr>
          <p:cNvGrpSpPr/>
          <p:nvPr/>
        </p:nvGrpSpPr>
        <p:grpSpPr>
          <a:xfrm>
            <a:off x="3804272" y="1690688"/>
            <a:ext cx="4583456" cy="4192002"/>
            <a:chOff x="3581956" y="1578309"/>
            <a:chExt cx="5028085" cy="4598663"/>
          </a:xfrm>
          <a:effectLst/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7581CF2-DD5C-4D9D-AB70-FD9CEE41A022}"/>
                </a:ext>
              </a:extLst>
            </p:cNvPr>
            <p:cNvSpPr/>
            <p:nvPr/>
          </p:nvSpPr>
          <p:spPr>
            <a:xfrm>
              <a:off x="4960384" y="1578309"/>
              <a:ext cx="2271232" cy="2271235"/>
            </a:xfrm>
            <a:prstGeom prst="ellipse">
              <a:avLst/>
            </a:prstGeom>
            <a:solidFill>
              <a:srgbClr val="389725"/>
            </a:solidFill>
            <a:ln>
              <a:solidFill>
                <a:srgbClr val="296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F46E02-9563-4910-AC82-D60FEF6BE55D}"/>
                </a:ext>
              </a:extLst>
            </p:cNvPr>
            <p:cNvSpPr txBox="1"/>
            <p:nvPr/>
          </p:nvSpPr>
          <p:spPr>
            <a:xfrm>
              <a:off x="5090381" y="2494464"/>
              <a:ext cx="2011238" cy="4389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Expressive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76FABA2-E4DA-480F-9DF6-C1AE38EE2997}"/>
                </a:ext>
              </a:extLst>
            </p:cNvPr>
            <p:cNvSpPr/>
            <p:nvPr/>
          </p:nvSpPr>
          <p:spPr>
            <a:xfrm>
              <a:off x="3581956" y="3905736"/>
              <a:ext cx="2271232" cy="2271235"/>
            </a:xfrm>
            <a:prstGeom prst="ellipse">
              <a:avLst/>
            </a:prstGeom>
            <a:solidFill>
              <a:srgbClr val="CA3B33"/>
            </a:solidFill>
            <a:ln>
              <a:solidFill>
                <a:srgbClr val="7B23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CCA6ED-783E-43E3-B66F-75CA768F6540}"/>
                </a:ext>
              </a:extLst>
            </p:cNvPr>
            <p:cNvSpPr txBox="1"/>
            <p:nvPr/>
          </p:nvSpPr>
          <p:spPr>
            <a:xfrm>
              <a:off x="3783021" y="4793795"/>
              <a:ext cx="1869101" cy="4389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Fast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B8E5EA5-B669-4A28-A7CF-427F4BCCBD8E}"/>
                </a:ext>
              </a:extLst>
            </p:cNvPr>
            <p:cNvSpPr/>
            <p:nvPr/>
          </p:nvSpPr>
          <p:spPr>
            <a:xfrm>
              <a:off x="6338809" y="3905737"/>
              <a:ext cx="2271232" cy="2271235"/>
            </a:xfrm>
            <a:prstGeom prst="ellipse">
              <a:avLst/>
            </a:prstGeom>
            <a:solidFill>
              <a:srgbClr val="9457B1"/>
            </a:solidFill>
            <a:ln>
              <a:solidFill>
                <a:srgbClr val="4B2B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9419CC-6A4E-4DD4-8D53-E09B579B3672}"/>
                </a:ext>
              </a:extLst>
            </p:cNvPr>
            <p:cNvSpPr txBox="1"/>
            <p:nvPr/>
          </p:nvSpPr>
          <p:spPr>
            <a:xfrm>
              <a:off x="6539874" y="4793795"/>
              <a:ext cx="1869101" cy="4389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Interactive</a:t>
              </a:r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A3866261-CFF2-4E00-B2CD-1E6852CF686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2646FFD-449E-4DE3-BBBE-486DF0FE2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812523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8D12A33-5603-40EB-8ACE-E4924508A9A4}"/>
              </a:ext>
            </a:extLst>
          </p:cNvPr>
          <p:cNvGrpSpPr/>
          <p:nvPr/>
        </p:nvGrpSpPr>
        <p:grpSpPr>
          <a:xfrm>
            <a:off x="500584" y="1690688"/>
            <a:ext cx="4583456" cy="4192002"/>
            <a:chOff x="3581956" y="1578309"/>
            <a:chExt cx="5028085" cy="4598663"/>
          </a:xfrm>
          <a:effectLst/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954DA17-55F7-4FF9-876A-18367BD8716A}"/>
                </a:ext>
              </a:extLst>
            </p:cNvPr>
            <p:cNvSpPr/>
            <p:nvPr/>
          </p:nvSpPr>
          <p:spPr>
            <a:xfrm>
              <a:off x="4960384" y="1578309"/>
              <a:ext cx="2271232" cy="2271235"/>
            </a:xfrm>
            <a:prstGeom prst="ellipse">
              <a:avLst/>
            </a:prstGeom>
            <a:solidFill>
              <a:srgbClr val="389725"/>
            </a:solidFill>
            <a:ln>
              <a:solidFill>
                <a:srgbClr val="296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788DD7C-E9A3-4512-8A9A-F88B3BC17955}"/>
                </a:ext>
              </a:extLst>
            </p:cNvPr>
            <p:cNvSpPr txBox="1"/>
            <p:nvPr/>
          </p:nvSpPr>
          <p:spPr>
            <a:xfrm>
              <a:off x="5090381" y="2494464"/>
              <a:ext cx="2011238" cy="4389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Expressive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1E7A3D8-925A-4303-8336-912772CB2592}"/>
                </a:ext>
              </a:extLst>
            </p:cNvPr>
            <p:cNvSpPr/>
            <p:nvPr/>
          </p:nvSpPr>
          <p:spPr>
            <a:xfrm>
              <a:off x="3581956" y="3905736"/>
              <a:ext cx="2271232" cy="227123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739D4ED-D12F-4E5F-B638-3CF4C6D07AE9}"/>
                </a:ext>
              </a:extLst>
            </p:cNvPr>
            <p:cNvSpPr txBox="1"/>
            <p:nvPr/>
          </p:nvSpPr>
          <p:spPr>
            <a:xfrm>
              <a:off x="3783021" y="4793795"/>
              <a:ext cx="1869101" cy="4389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Fast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E340331-4687-46DB-89C5-43BE1A08CE76}"/>
                </a:ext>
              </a:extLst>
            </p:cNvPr>
            <p:cNvSpPr/>
            <p:nvPr/>
          </p:nvSpPr>
          <p:spPr>
            <a:xfrm>
              <a:off x="6338809" y="3905737"/>
              <a:ext cx="2271232" cy="227123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037D1D-1F09-44A7-AE1A-F39208C31E8D}"/>
                </a:ext>
              </a:extLst>
            </p:cNvPr>
            <p:cNvSpPr txBox="1"/>
            <p:nvPr/>
          </p:nvSpPr>
          <p:spPr>
            <a:xfrm>
              <a:off x="6539874" y="4793790"/>
              <a:ext cx="1869101" cy="4389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Interactive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B88A3-6AE8-4BAF-9538-056A5D73B9B7}"/>
              </a:ext>
            </a:extLst>
          </p:cNvPr>
          <p:cNvSpPr txBox="1"/>
          <p:nvPr/>
        </p:nvSpPr>
        <p:spPr>
          <a:xfrm>
            <a:off x="500584" y="7138307"/>
            <a:ext cx="30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“Feels like Python, runs like C”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2974261-DD3D-48EF-A09A-DC3C3ADA3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827312"/>
              </p:ext>
            </p:extLst>
          </p:nvPr>
        </p:nvGraphicFramePr>
        <p:xfrm>
          <a:off x="6076509" y="2160877"/>
          <a:ext cx="4575970" cy="3200400"/>
        </p:xfrm>
        <a:graphic>
          <a:graphicData uri="http://schemas.openxmlformats.org/drawingml/2006/table">
            <a:tbl>
              <a:tblPr/>
              <a:tblGrid>
                <a:gridCol w="4575970">
                  <a:extLst>
                    <a:ext uri="{9D8B030D-6E8A-4147-A177-3AD203B41FA5}">
                      <a16:colId xmlns:a16="http://schemas.microsoft.com/office/drawing/2014/main" val="4221926344"/>
                    </a:ext>
                  </a:extLst>
                </a:gridCol>
              </a:tblGrid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427E00"/>
                          </a:solidFill>
                          <a:effectLst/>
                          <a:latin typeface="Inconsolata" panose="020B0609030003000000" pitchFamily="49" charset="0"/>
                        </a:rPr>
                        <a:t>babylonian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21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α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; </a:t>
                      </a:r>
                      <a:r>
                        <a:rPr lang="en-US" sz="21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N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10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933835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@assert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α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"α must be &gt; 0"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825701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t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(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+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α)</a:t>
                      </a:r>
                      <a:r>
                        <a:rPr lang="el-GR" sz="2100">
                          <a:solidFill>
                            <a:srgbClr val="C70040"/>
                          </a:solidFill>
                          <a:effectLst/>
                        </a:rPr>
                        <a:t>/</a:t>
                      </a:r>
                      <a:r>
                        <a:rPr lang="el-GR" sz="2100">
                          <a:solidFill>
                            <a:srgbClr val="7C4FCD"/>
                          </a:solidFill>
                          <a:effectLst/>
                        </a:rPr>
                        <a:t>2</a:t>
                      </a:r>
                      <a:r>
                        <a:rPr lang="el-GR" sz="2100">
                          <a:effectLst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359575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for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i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N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163404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t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(t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+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α</a:t>
                      </a:r>
                      <a:r>
                        <a:rPr lang="el-GR" sz="2100">
                          <a:solidFill>
                            <a:srgbClr val="C70040"/>
                          </a:solidFill>
                          <a:effectLst/>
                        </a:rPr>
                        <a:t>/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t)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/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891843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657260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t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751120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  <a:p>
                      <a:endParaRPr lang="en-US" sz="2100">
                        <a:solidFill>
                          <a:srgbClr val="000000"/>
                        </a:solidFill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369876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babylonian(</a:t>
                      </a:r>
                      <a:r>
                        <a:rPr lang="el-GR" sz="2100">
                          <a:solidFill>
                            <a:srgbClr val="7C4FCD"/>
                          </a:solidFill>
                          <a:effectLst/>
                        </a:rPr>
                        <a:t>π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) </a:t>
                      </a:r>
                      <a:r>
                        <a:rPr lang="el-GR" sz="2100">
                          <a:solidFill>
                            <a:srgbClr val="C70040"/>
                          </a:solidFill>
                          <a:effectLst/>
                        </a:rPr>
                        <a:t>≈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 √π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699888"/>
                  </a:ext>
                </a:extLst>
              </a:tr>
            </a:tbl>
          </a:graphicData>
        </a:graphic>
      </p:graphicFrame>
      <p:sp>
        <p:nvSpPr>
          <p:cNvPr id="36" name="Title 1">
            <a:extLst>
              <a:ext uri="{FF2B5EF4-FFF2-40B4-BE49-F238E27FC236}">
                <a16:creationId xmlns:a16="http://schemas.microsoft.com/office/drawing/2014/main" id="{DAB4FE62-493F-4E74-AE18-CE411BAE282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FFDBBE1-B2BE-415D-9F12-95F93AE79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02809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48796-1BAF-40F9-80DC-4747F0F9013D}"/>
              </a:ext>
            </a:extLst>
          </p:cNvPr>
          <p:cNvSpPr txBox="1"/>
          <p:nvPr/>
        </p:nvSpPr>
        <p:spPr>
          <a:xfrm>
            <a:off x="1875620" y="1597730"/>
            <a:ext cx="18333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yntax + grammar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B88A3-6AE8-4BAF-9538-056A5D73B9B7}"/>
              </a:ext>
            </a:extLst>
          </p:cNvPr>
          <p:cNvSpPr txBox="1"/>
          <p:nvPr/>
        </p:nvSpPr>
        <p:spPr>
          <a:xfrm>
            <a:off x="500584" y="7138307"/>
            <a:ext cx="30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“Feels like Python, runs like C”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7581CF2-DD5C-4D9D-AB70-FD9CEE41A022}"/>
              </a:ext>
            </a:extLst>
          </p:cNvPr>
          <p:cNvSpPr/>
          <p:nvPr/>
        </p:nvSpPr>
        <p:spPr>
          <a:xfrm>
            <a:off x="1757119" y="1690688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F46E02-9563-4910-AC82-D60FEF6BE55D}"/>
              </a:ext>
            </a:extLst>
          </p:cNvPr>
          <p:cNvSpPr txBox="1"/>
          <p:nvPr/>
        </p:nvSpPr>
        <p:spPr>
          <a:xfrm>
            <a:off x="1875620" y="2525827"/>
            <a:ext cx="183338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Expressive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76FABA2-E4DA-480F-9DF6-C1AE38EE2997}"/>
              </a:ext>
            </a:extLst>
          </p:cNvPr>
          <p:cNvSpPr/>
          <p:nvPr/>
        </p:nvSpPr>
        <p:spPr>
          <a:xfrm>
            <a:off x="500584" y="3812300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CA6ED-783E-43E3-B66F-75CA768F6540}"/>
              </a:ext>
            </a:extLst>
          </p:cNvPr>
          <p:cNvSpPr txBox="1"/>
          <p:nvPr/>
        </p:nvSpPr>
        <p:spPr>
          <a:xfrm>
            <a:off x="683869" y="4621828"/>
            <a:ext cx="17038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Fast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8E5EA5-B669-4A28-A7CF-427F4BCCBD8E}"/>
              </a:ext>
            </a:extLst>
          </p:cNvPr>
          <p:cNvSpPr/>
          <p:nvPr/>
        </p:nvSpPr>
        <p:spPr>
          <a:xfrm>
            <a:off x="3013651" y="3812301"/>
            <a:ext cx="2070389" cy="2070389"/>
          </a:xfrm>
          <a:prstGeom prst="ellipse">
            <a:avLst/>
          </a:prstGeom>
          <a:solidFill>
            <a:srgbClr val="9457B1"/>
          </a:solidFill>
          <a:ln>
            <a:solidFill>
              <a:srgbClr val="4B2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9419CC-6A4E-4DD4-8D53-E09B579B3672}"/>
              </a:ext>
            </a:extLst>
          </p:cNvPr>
          <p:cNvSpPr txBox="1"/>
          <p:nvPr/>
        </p:nvSpPr>
        <p:spPr>
          <a:xfrm>
            <a:off x="3196936" y="4621823"/>
            <a:ext cx="17038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Interactive</a:t>
            </a:r>
          </a:p>
        </p:txBody>
      </p:sp>
      <p:pic>
        <p:nvPicPr>
          <p:cNvPr id="14" name="Picture 2" descr="https://junolab.org/img/screeny-main.png">
            <a:extLst>
              <a:ext uri="{FF2B5EF4-FFF2-40B4-BE49-F238E27FC236}">
                <a16:creationId xmlns:a16="http://schemas.microsoft.com/office/drawing/2014/main" id="{F8D11456-274C-4691-8C3B-EB8E0E522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344" y="585460"/>
            <a:ext cx="3916096" cy="247260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jupyter.org/assets/jupyterpreview.png">
            <a:extLst>
              <a:ext uri="{FF2B5EF4-FFF2-40B4-BE49-F238E27FC236}">
                <a16:creationId xmlns:a16="http://schemas.microsoft.com/office/drawing/2014/main" id="{9E3E4B4C-A5E4-4E12-9B2E-C6D544CD8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742" y="2895488"/>
            <a:ext cx="5595214" cy="396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72C07152-C005-46F3-8EBA-3138690F24E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B814C02-D07F-4213-89C7-3DACEB256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4629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B88A3-6AE8-4BAF-9538-056A5D73B9B7}"/>
              </a:ext>
            </a:extLst>
          </p:cNvPr>
          <p:cNvSpPr txBox="1"/>
          <p:nvPr/>
        </p:nvSpPr>
        <p:spPr>
          <a:xfrm>
            <a:off x="500584" y="7138307"/>
            <a:ext cx="30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“Feels like Python, runs like C”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B3DE9E-E9E1-4034-9C78-F2C7B10177BA}"/>
              </a:ext>
            </a:extLst>
          </p:cNvPr>
          <p:cNvSpPr txBox="1"/>
          <p:nvPr/>
        </p:nvSpPr>
        <p:spPr>
          <a:xfrm>
            <a:off x="1875620" y="1597730"/>
            <a:ext cx="18333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yntax + grammar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71AE1A1-315B-44E4-8A9C-D0AFCA73D9A8}"/>
              </a:ext>
            </a:extLst>
          </p:cNvPr>
          <p:cNvSpPr/>
          <p:nvPr/>
        </p:nvSpPr>
        <p:spPr>
          <a:xfrm>
            <a:off x="1757119" y="1690688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E0FD79-E77C-4D80-A982-8923CA04B3CC}"/>
              </a:ext>
            </a:extLst>
          </p:cNvPr>
          <p:cNvSpPr txBox="1"/>
          <p:nvPr/>
        </p:nvSpPr>
        <p:spPr>
          <a:xfrm>
            <a:off x="1875620" y="2525827"/>
            <a:ext cx="183338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Expressive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FFB179E-B08A-48EE-8925-DB7F96064E9C}"/>
              </a:ext>
            </a:extLst>
          </p:cNvPr>
          <p:cNvSpPr/>
          <p:nvPr/>
        </p:nvSpPr>
        <p:spPr>
          <a:xfrm>
            <a:off x="500584" y="3812300"/>
            <a:ext cx="2070389" cy="2070389"/>
          </a:xfrm>
          <a:prstGeom prst="ellipse">
            <a:avLst/>
          </a:prstGeom>
          <a:solidFill>
            <a:srgbClr val="CA3B33"/>
          </a:solidFill>
          <a:ln>
            <a:solidFill>
              <a:srgbClr val="7B23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6DB542-0E76-4FB1-96C4-E582F70FC1A6}"/>
              </a:ext>
            </a:extLst>
          </p:cNvPr>
          <p:cNvSpPr txBox="1"/>
          <p:nvPr/>
        </p:nvSpPr>
        <p:spPr>
          <a:xfrm>
            <a:off x="683869" y="4621828"/>
            <a:ext cx="17038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Fast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4FEF109-E0F0-4E28-80E0-C1DA7E9E9C11}"/>
              </a:ext>
            </a:extLst>
          </p:cNvPr>
          <p:cNvSpPr/>
          <p:nvPr/>
        </p:nvSpPr>
        <p:spPr>
          <a:xfrm>
            <a:off x="3013651" y="3812301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8E1D16-5A9D-443A-8810-79FC8789FC76}"/>
              </a:ext>
            </a:extLst>
          </p:cNvPr>
          <p:cNvSpPr txBox="1"/>
          <p:nvPr/>
        </p:nvSpPr>
        <p:spPr>
          <a:xfrm>
            <a:off x="3196936" y="4621823"/>
            <a:ext cx="17038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Interactive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7E97D04-CE48-41E0-8BFC-32815B8A0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935672"/>
              </p:ext>
            </p:extLst>
          </p:nvPr>
        </p:nvGraphicFramePr>
        <p:xfrm>
          <a:off x="6096000" y="1314478"/>
          <a:ext cx="5012515" cy="4389120"/>
        </p:xfrm>
        <a:graphic>
          <a:graphicData uri="http://schemas.openxmlformats.org/drawingml/2006/table">
            <a:tbl>
              <a:tblPr/>
              <a:tblGrid>
                <a:gridCol w="5012515">
                  <a:extLst>
                    <a:ext uri="{9D8B030D-6E8A-4147-A177-3AD203B41FA5}">
                      <a16:colId xmlns:a16="http://schemas.microsoft.com/office/drawing/2014/main" val="2707339768"/>
                    </a:ext>
                  </a:extLst>
                </a:gridCol>
              </a:tblGrid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julia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427E00"/>
                          </a:solidFill>
                          <a:effectLst/>
                          <a:latin typeface="Inconsolata" panose="020B0609030003000000" pitchFamily="49" charset="0"/>
                        </a:rPr>
                        <a:t>sumup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()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941902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x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572403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for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i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in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100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23339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 x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+=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i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25126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073215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x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70000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603478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sumup (generic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427E00"/>
                          </a:solidFill>
                          <a:effectLst/>
                          <a:latin typeface="Inconsolata" panose="020B0609030003000000" pitchFamily="49" charset="0"/>
                        </a:rPr>
                        <a:t>with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methods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642218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56848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julia</a:t>
                      </a:r>
                      <a:r>
                        <a:rPr lang="it-IT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it-IT" sz="18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@code_llvm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debuginfo</a:t>
                      </a:r>
                      <a:r>
                        <a:rPr lang="it-IT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=:</a:t>
                      </a:r>
                      <a:r>
                        <a:rPr lang="it-IT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none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sumup()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872062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47365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; </a:t>
                      </a:r>
                      <a:r>
                        <a:rPr lang="en-US" sz="1800" i="1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Attrs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uwtable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90007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define i64 </a:t>
                      </a:r>
                      <a:r>
                        <a:rPr lang="en-US" sz="18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@julia_sumup_12626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() </a:t>
                      </a:r>
                      <a:r>
                        <a:rPr lang="en-US" sz="1800">
                          <a:solidFill>
                            <a:srgbClr val="A5A5A5"/>
                          </a:solidFill>
                          <a:effectLst/>
                          <a:latin typeface="Inconsolata" panose="020B0609030003000000" pitchFamily="49" charset="0"/>
                        </a:rPr>
                        <a:t>#0 {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56315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top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64456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 ret i64 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5050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338213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}</a:t>
                      </a:r>
                      <a:endParaRPr lang="en-US" sz="1800"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38415"/>
                  </a:ext>
                </a:extLst>
              </a:tr>
            </a:tbl>
          </a:graphicData>
        </a:graphic>
      </p:graphicFrame>
      <p:sp>
        <p:nvSpPr>
          <p:cNvPr id="37" name="Title 1">
            <a:extLst>
              <a:ext uri="{FF2B5EF4-FFF2-40B4-BE49-F238E27FC236}">
                <a16:creationId xmlns:a16="http://schemas.microsoft.com/office/drawing/2014/main" id="{16E72AA3-ECCC-4880-B5A1-522BDB8C05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F37B44C2-9424-4387-A32D-A8E75CE2D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E089B7F-689E-4B51-B1DE-371517171FF7}"/>
              </a:ext>
            </a:extLst>
          </p:cNvPr>
          <p:cNvGrpSpPr/>
          <p:nvPr/>
        </p:nvGrpSpPr>
        <p:grpSpPr>
          <a:xfrm>
            <a:off x="6213734" y="5029199"/>
            <a:ext cx="5008090" cy="1054758"/>
            <a:chOff x="6213734" y="5029199"/>
            <a:chExt cx="5008090" cy="105475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5AD116E-825F-4327-B82F-DAEF199008FA}"/>
                </a:ext>
              </a:extLst>
            </p:cNvPr>
            <p:cNvSpPr/>
            <p:nvPr/>
          </p:nvSpPr>
          <p:spPr>
            <a:xfrm>
              <a:off x="6213734" y="5029199"/>
              <a:ext cx="1627998" cy="575309"/>
            </a:xfrm>
            <a:prstGeom prst="ellipse">
              <a:avLst/>
            </a:prstGeom>
            <a:noFill/>
            <a:ln w="317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317C13-F115-4451-B7CD-E6DEDB99D143}"/>
                </a:ext>
              </a:extLst>
            </p:cNvPr>
            <p:cNvSpPr txBox="1"/>
            <p:nvPr/>
          </p:nvSpPr>
          <p:spPr>
            <a:xfrm>
              <a:off x="7841732" y="5437626"/>
              <a:ext cx="33800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chemeClr val="accent6"/>
                  </a:solidFill>
                </a:rPr>
                <a:t>Just returns the answer!</a:t>
              </a:r>
            </a:p>
            <a:p>
              <a:r>
                <a:rPr lang="en-US" b="1">
                  <a:solidFill>
                    <a:schemeClr val="accent6"/>
                  </a:solidFill>
                </a:rPr>
                <a:t>(The for loop was compiled away)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696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66AF56-64A5-4C82-808F-E8131AA425BE}"/>
              </a:ext>
            </a:extLst>
          </p:cNvPr>
          <p:cNvSpPr txBox="1"/>
          <p:nvPr/>
        </p:nvSpPr>
        <p:spPr>
          <a:xfrm>
            <a:off x="5150988" y="5295703"/>
            <a:ext cx="2664702" cy="5334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1" tIns="50801" rIns="50801" bIns="50801" numCol="1" spcCol="38100" rtlCol="0" anchor="ctr">
            <a:spAutoFit/>
          </a:bodyPr>
          <a:lstStyle/>
          <a:p>
            <a:r>
              <a:rPr lang="en-US" sz="2800">
                <a:latin typeface="Source Sans Pro" panose="020B0503030403020204" pitchFamily="34" charset="0"/>
              </a:rPr>
              <a:t>Code complexity</a:t>
            </a:r>
            <a:endParaRPr lang="en-US" sz="28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3DBAA0F-0602-4626-8253-3840416D9C06}"/>
              </a:ext>
            </a:extLst>
          </p:cNvPr>
          <p:cNvGrpSpPr/>
          <p:nvPr/>
        </p:nvGrpSpPr>
        <p:grpSpPr>
          <a:xfrm>
            <a:off x="3345049" y="1417170"/>
            <a:ext cx="6276581" cy="3812638"/>
            <a:chOff x="3304868" y="1573706"/>
            <a:chExt cx="6276581" cy="3812638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E092231-5B67-44C6-A3E7-D84BE0760A23}"/>
                </a:ext>
              </a:extLst>
            </p:cNvPr>
            <p:cNvCxnSpPr>
              <a:cxnSpLocks/>
            </p:cNvCxnSpPr>
            <p:nvPr/>
          </p:nvCxnSpPr>
          <p:spPr>
            <a:xfrm>
              <a:off x="3304868" y="5370637"/>
              <a:ext cx="6276581" cy="0"/>
            </a:xfrm>
            <a:prstGeom prst="straightConnector1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B28AB0D-CBF7-44F7-8D1E-20E543FB2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4868" y="1573706"/>
              <a:ext cx="0" cy="3812638"/>
            </a:xfrm>
            <a:prstGeom prst="straightConnector1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E86D98C-02C2-4677-B4A1-41D53137CD41}"/>
              </a:ext>
            </a:extLst>
          </p:cNvPr>
          <p:cNvSpPr txBox="1"/>
          <p:nvPr/>
        </p:nvSpPr>
        <p:spPr>
          <a:xfrm rot="16200000">
            <a:off x="1923575" y="2700924"/>
            <a:ext cx="1827073" cy="5334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1" tIns="50801" rIns="50801" bIns="50801" numCol="1" spcCol="38100" rtlCol="0" anchor="ctr">
            <a:spAutoFit/>
          </a:bodyPr>
          <a:lstStyle/>
          <a:p>
            <a:r>
              <a:rPr lang="en-US" sz="2800">
                <a:latin typeface="Source Sans Pro" panose="020B0503030403020204" pitchFamily="34" charset="0"/>
              </a:rPr>
              <a:t>Runtime</a:t>
            </a:r>
            <a:endParaRPr lang="en-US" sz="28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A409DBB-D521-4D46-A0E2-547F93EA2C0A}"/>
              </a:ext>
            </a:extLst>
          </p:cNvPr>
          <p:cNvSpPr/>
          <p:nvPr/>
        </p:nvSpPr>
        <p:spPr>
          <a:xfrm>
            <a:off x="4294941" y="1926747"/>
            <a:ext cx="149288" cy="149288"/>
          </a:xfrm>
          <a:prstGeom prst="ellipse">
            <a:avLst/>
          </a:prstGeom>
          <a:solidFill>
            <a:srgbClr val="E04287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AA70BA7-6CEB-447D-AF30-E17C3BE38D45}"/>
              </a:ext>
            </a:extLst>
          </p:cNvPr>
          <p:cNvSpPr/>
          <p:nvPr/>
        </p:nvSpPr>
        <p:spPr>
          <a:xfrm>
            <a:off x="4444229" y="2505804"/>
            <a:ext cx="149288" cy="149288"/>
          </a:xfrm>
          <a:prstGeom prst="ellipse">
            <a:avLst/>
          </a:prstGeom>
          <a:solidFill>
            <a:srgbClr val="FE7A05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5CB16ED-325C-4E55-A29C-60075BA0FCEB}"/>
              </a:ext>
            </a:extLst>
          </p:cNvPr>
          <p:cNvSpPr/>
          <p:nvPr/>
        </p:nvSpPr>
        <p:spPr>
          <a:xfrm>
            <a:off x="5076344" y="4018287"/>
            <a:ext cx="149288" cy="149288"/>
          </a:xfrm>
          <a:prstGeom prst="ellipse">
            <a:avLst/>
          </a:prstGeom>
          <a:solidFill>
            <a:srgbClr val="FEBF0F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10CBFA3-1FE4-483F-B7C4-7C57F8C8B31E}"/>
              </a:ext>
            </a:extLst>
          </p:cNvPr>
          <p:cNvSpPr/>
          <p:nvPr/>
        </p:nvSpPr>
        <p:spPr>
          <a:xfrm>
            <a:off x="8115872" y="4382023"/>
            <a:ext cx="149288" cy="14928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8A287EF-9BB8-4A68-A36B-8238848067A8}"/>
              </a:ext>
            </a:extLst>
          </p:cNvPr>
          <p:cNvSpPr/>
          <p:nvPr/>
        </p:nvSpPr>
        <p:spPr>
          <a:xfrm>
            <a:off x="8336603" y="4233124"/>
            <a:ext cx="149288" cy="149288"/>
          </a:xfrm>
          <a:prstGeom prst="ellips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C82073A-A65A-47C6-840E-FBE18FB2F024}"/>
              </a:ext>
            </a:extLst>
          </p:cNvPr>
          <p:cNvSpPr/>
          <p:nvPr/>
        </p:nvSpPr>
        <p:spPr>
          <a:xfrm>
            <a:off x="7946321" y="4158480"/>
            <a:ext cx="149288" cy="149288"/>
          </a:xfrm>
          <a:prstGeom prst="ellipse">
            <a:avLst/>
          </a:prstGeom>
          <a:solidFill>
            <a:srgbClr val="8E58AC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77BE37-DE23-4DC1-A2CA-16FB99DE27FF}"/>
              </a:ext>
            </a:extLst>
          </p:cNvPr>
          <p:cNvSpPr txBox="1"/>
          <p:nvPr/>
        </p:nvSpPr>
        <p:spPr>
          <a:xfrm>
            <a:off x="8206890" y="4442850"/>
            <a:ext cx="874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Fortran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D2B138-C01A-4103-B946-D76EB5D20620}"/>
              </a:ext>
            </a:extLst>
          </p:cNvPr>
          <p:cNvSpPr txBox="1"/>
          <p:nvPr/>
        </p:nvSpPr>
        <p:spPr>
          <a:xfrm>
            <a:off x="4422610" y="1819089"/>
            <a:ext cx="852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Python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2A477B-2EFE-432D-9D0C-55FF7A3B3C3A}"/>
              </a:ext>
            </a:extLst>
          </p:cNvPr>
          <p:cNvSpPr txBox="1"/>
          <p:nvPr/>
        </p:nvSpPr>
        <p:spPr>
          <a:xfrm>
            <a:off x="4571898" y="2391886"/>
            <a:ext cx="852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Matlab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F9FFAE-9BDC-4420-A152-0920336507AA}"/>
              </a:ext>
            </a:extLst>
          </p:cNvPr>
          <p:cNvSpPr txBox="1"/>
          <p:nvPr/>
        </p:nvSpPr>
        <p:spPr>
          <a:xfrm>
            <a:off x="5236007" y="3908265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Julia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A2E25A-EC16-46A2-9296-8832D4DCFC03}"/>
              </a:ext>
            </a:extLst>
          </p:cNvPr>
          <p:cNvSpPr txBox="1"/>
          <p:nvPr/>
        </p:nvSpPr>
        <p:spPr>
          <a:xfrm>
            <a:off x="7750666" y="3812676"/>
            <a:ext cx="54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C++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C59317-DB70-48ED-8B34-1BF2F50ED88E}"/>
              </a:ext>
            </a:extLst>
          </p:cNvPr>
          <p:cNvSpPr txBox="1"/>
          <p:nvPr/>
        </p:nvSpPr>
        <p:spPr>
          <a:xfrm>
            <a:off x="8489884" y="412310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pic>
        <p:nvPicPr>
          <p:cNvPr id="39" name="Picture 8" descr="E:\fppt\template\arrows\arrow6.png">
            <a:extLst>
              <a:ext uri="{FF2B5EF4-FFF2-40B4-BE49-F238E27FC236}">
                <a16:creationId xmlns:a16="http://schemas.microsoft.com/office/drawing/2014/main" id="{B5453F57-FDF4-4EDE-A972-935A1F935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132017">
            <a:off x="4024149" y="4158569"/>
            <a:ext cx="935594" cy="50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29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A6778-23B4-4A8B-BE3E-E4A2C828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Expressive &amp; </a:t>
            </a:r>
            <a:r>
              <a:rPr lang="en-US" dirty="0"/>
              <a:t>fast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0D6A6B3-089B-4106-BD1E-A62C6D374ECC}"/>
              </a:ext>
            </a:extLst>
          </p:cNvPr>
          <p:cNvGrpSpPr/>
          <p:nvPr/>
        </p:nvGrpSpPr>
        <p:grpSpPr>
          <a:xfrm>
            <a:off x="2570371" y="1822523"/>
            <a:ext cx="7051259" cy="4412014"/>
            <a:chOff x="2530190" y="1573706"/>
            <a:chExt cx="7051259" cy="441201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66AF56-64A5-4C82-808F-E8131AA425BE}"/>
                </a:ext>
              </a:extLst>
            </p:cNvPr>
            <p:cNvSpPr txBox="1"/>
            <p:nvPr/>
          </p:nvSpPr>
          <p:spPr>
            <a:xfrm>
              <a:off x="5110807" y="5452239"/>
              <a:ext cx="2664702" cy="5334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1" tIns="50801" rIns="50801" bIns="50801" numCol="1" spcCol="38100" rtlCol="0" anchor="ctr">
              <a:spAutoFit/>
            </a:bodyPr>
            <a:lstStyle/>
            <a:p>
              <a:r>
                <a:rPr lang="en-US" sz="2800">
                  <a:latin typeface="Source Sans Pro" panose="020B0503030403020204" pitchFamily="34" charset="0"/>
                </a:rPr>
                <a:t>Code complexity</a:t>
              </a:r>
              <a:endParaRPr lang="en-US" sz="280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3DBAA0F-0602-4626-8253-3840416D9C06}"/>
                </a:ext>
              </a:extLst>
            </p:cNvPr>
            <p:cNvGrpSpPr/>
            <p:nvPr/>
          </p:nvGrpSpPr>
          <p:grpSpPr>
            <a:xfrm>
              <a:off x="3304868" y="1573706"/>
              <a:ext cx="6276581" cy="3812638"/>
              <a:chOff x="3304868" y="1573706"/>
              <a:chExt cx="6276581" cy="3812638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CE092231-5B67-44C6-A3E7-D84BE0760A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04868" y="5370637"/>
                <a:ext cx="6276581" cy="0"/>
              </a:xfrm>
              <a:prstGeom prst="straightConnector1">
                <a:avLst/>
              </a:prstGeom>
              <a:noFill/>
              <a:ln w="44450" cap="flat">
                <a:solidFill>
                  <a:srgbClr val="000000"/>
                </a:solidFill>
                <a:prstDash val="solid"/>
                <a:miter lim="400000"/>
                <a:tailEnd type="triangle" w="med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8B28AB0D-CBF7-44F7-8D1E-20E543FB2F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04868" y="1573706"/>
                <a:ext cx="0" cy="3812638"/>
              </a:xfrm>
              <a:prstGeom prst="straightConnector1">
                <a:avLst/>
              </a:prstGeom>
              <a:noFill/>
              <a:ln w="44450" cap="flat">
                <a:solidFill>
                  <a:srgbClr val="000000"/>
                </a:solidFill>
                <a:prstDash val="solid"/>
                <a:miter lim="400000"/>
                <a:tailEnd type="triangle" w="med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86D98C-02C2-4677-B4A1-41D53137CD41}"/>
                </a:ext>
              </a:extLst>
            </p:cNvPr>
            <p:cNvSpPr txBox="1"/>
            <p:nvPr/>
          </p:nvSpPr>
          <p:spPr>
            <a:xfrm rot="16200000">
              <a:off x="1883394" y="2857460"/>
              <a:ext cx="1827073" cy="5334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1" tIns="50801" rIns="50801" bIns="50801" numCol="1" spcCol="38100" rtlCol="0" anchor="ctr">
              <a:spAutoFit/>
            </a:bodyPr>
            <a:lstStyle/>
            <a:p>
              <a:r>
                <a:rPr lang="en-US" sz="2800">
                  <a:latin typeface="Source Sans Pro" panose="020B0503030403020204" pitchFamily="34" charset="0"/>
                </a:rPr>
                <a:t>Runtime</a:t>
              </a:r>
              <a:endParaRPr lang="en-US" sz="28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A409DBB-D521-4D46-A0E2-547F93EA2C0A}"/>
                </a:ext>
              </a:extLst>
            </p:cNvPr>
            <p:cNvSpPr/>
            <p:nvPr/>
          </p:nvSpPr>
          <p:spPr>
            <a:xfrm>
              <a:off x="4254760" y="1913933"/>
              <a:ext cx="149288" cy="149288"/>
            </a:xfrm>
            <a:prstGeom prst="ellipse">
              <a:avLst/>
            </a:prstGeom>
            <a:solidFill>
              <a:srgbClr val="E04287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AA70BA7-6CEB-447D-AF30-E17C3BE38D45}"/>
                </a:ext>
              </a:extLst>
            </p:cNvPr>
            <p:cNvSpPr/>
            <p:nvPr/>
          </p:nvSpPr>
          <p:spPr>
            <a:xfrm>
              <a:off x="4404048" y="2492990"/>
              <a:ext cx="149288" cy="149288"/>
            </a:xfrm>
            <a:prstGeom prst="ellipse">
              <a:avLst/>
            </a:prstGeom>
            <a:solidFill>
              <a:srgbClr val="FE7A05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5CB16ED-325C-4E55-A29C-60075BA0FCEB}"/>
                </a:ext>
              </a:extLst>
            </p:cNvPr>
            <p:cNvSpPr/>
            <p:nvPr/>
          </p:nvSpPr>
          <p:spPr>
            <a:xfrm>
              <a:off x="5036163" y="4005473"/>
              <a:ext cx="149288" cy="149288"/>
            </a:xfrm>
            <a:prstGeom prst="ellipse">
              <a:avLst/>
            </a:prstGeom>
            <a:solidFill>
              <a:srgbClr val="FEBF0F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10CBFA3-1FE4-483F-B7C4-7C57F8C8B31E}"/>
                </a:ext>
              </a:extLst>
            </p:cNvPr>
            <p:cNvSpPr/>
            <p:nvPr/>
          </p:nvSpPr>
          <p:spPr>
            <a:xfrm>
              <a:off x="8075691" y="4369209"/>
              <a:ext cx="149288" cy="14928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8A287EF-9BB8-4A68-A36B-8238848067A8}"/>
                </a:ext>
              </a:extLst>
            </p:cNvPr>
            <p:cNvSpPr/>
            <p:nvPr/>
          </p:nvSpPr>
          <p:spPr>
            <a:xfrm>
              <a:off x="8296422" y="4220310"/>
              <a:ext cx="149288" cy="149288"/>
            </a:xfrm>
            <a:prstGeom prst="ellips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C82073A-A65A-47C6-840E-FBE18FB2F024}"/>
                </a:ext>
              </a:extLst>
            </p:cNvPr>
            <p:cNvSpPr/>
            <p:nvPr/>
          </p:nvSpPr>
          <p:spPr>
            <a:xfrm>
              <a:off x="7906140" y="4145666"/>
              <a:ext cx="149288" cy="149288"/>
            </a:xfrm>
            <a:prstGeom prst="ellipse">
              <a:avLst/>
            </a:prstGeom>
            <a:solidFill>
              <a:srgbClr val="8E58AC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72F2ED7-A84A-4ED2-879C-3AA1BE10B061}"/>
                </a:ext>
              </a:extLst>
            </p:cNvPr>
            <p:cNvGrpSpPr/>
            <p:nvPr/>
          </p:nvGrpSpPr>
          <p:grpSpPr>
            <a:xfrm>
              <a:off x="7980784" y="1600880"/>
              <a:ext cx="1124226" cy="1732559"/>
              <a:chOff x="8234695" y="1522038"/>
              <a:chExt cx="1124226" cy="1732559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0A4ED17-E598-4A91-BC84-615775E2AD20}"/>
                  </a:ext>
                </a:extLst>
              </p:cNvPr>
              <p:cNvSpPr/>
              <p:nvPr/>
            </p:nvSpPr>
            <p:spPr>
              <a:xfrm>
                <a:off x="8234695" y="1522038"/>
                <a:ext cx="1124226" cy="1732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7E47E2F-DE64-4669-A7F3-B9708A15A867}"/>
                  </a:ext>
                </a:extLst>
              </p:cNvPr>
              <p:cNvGrpSpPr/>
              <p:nvPr/>
            </p:nvGrpSpPr>
            <p:grpSpPr>
              <a:xfrm>
                <a:off x="8371066" y="1578173"/>
                <a:ext cx="869342" cy="1641098"/>
                <a:chOff x="7355637" y="1587411"/>
                <a:chExt cx="869342" cy="1641098"/>
              </a:xfrm>
            </p:grpSpPr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077BE37-DE23-4DC1-A2CA-16FB99DE27FF}"/>
                    </a:ext>
                  </a:extLst>
                </p:cNvPr>
                <p:cNvSpPr txBox="1"/>
                <p:nvPr/>
              </p:nvSpPr>
              <p:spPr>
                <a:xfrm>
                  <a:off x="7495912" y="2388939"/>
                  <a:ext cx="72199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Fortran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961D32B0-725E-46CC-846F-ABA2E7384936}"/>
                    </a:ext>
                  </a:extLst>
                </p:cNvPr>
                <p:cNvSpPr/>
                <p:nvPr/>
              </p:nvSpPr>
              <p:spPr>
                <a:xfrm>
                  <a:off x="7355637" y="1666656"/>
                  <a:ext cx="149288" cy="149288"/>
                </a:xfrm>
                <a:prstGeom prst="ellipse">
                  <a:avLst/>
                </a:prstGeom>
                <a:solidFill>
                  <a:srgbClr val="E04287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3E26A8C8-728C-4CEA-B524-41AEC2E81B49}"/>
                    </a:ext>
                  </a:extLst>
                </p:cNvPr>
                <p:cNvSpPr/>
                <p:nvPr/>
              </p:nvSpPr>
              <p:spPr>
                <a:xfrm>
                  <a:off x="7355637" y="1934680"/>
                  <a:ext cx="149288" cy="149288"/>
                </a:xfrm>
                <a:prstGeom prst="ellipse">
                  <a:avLst/>
                </a:prstGeom>
                <a:solidFill>
                  <a:srgbClr val="FE7A05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7E2A5553-1A19-4906-B8E5-7A02F661546D}"/>
                    </a:ext>
                  </a:extLst>
                </p:cNvPr>
                <p:cNvSpPr/>
                <p:nvPr/>
              </p:nvSpPr>
              <p:spPr>
                <a:xfrm>
                  <a:off x="7355637" y="2202704"/>
                  <a:ext cx="149288" cy="149288"/>
                </a:xfrm>
                <a:prstGeom prst="ellipse">
                  <a:avLst/>
                </a:prstGeom>
                <a:solidFill>
                  <a:srgbClr val="FEBF0F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ACA90F47-534B-499A-82FE-240A562791CA}"/>
                    </a:ext>
                  </a:extLst>
                </p:cNvPr>
                <p:cNvSpPr/>
                <p:nvPr/>
              </p:nvSpPr>
              <p:spPr>
                <a:xfrm>
                  <a:off x="7355637" y="2470889"/>
                  <a:ext cx="149288" cy="14928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F1568A3D-5F98-460D-B4E0-CF523383F0E9}"/>
                    </a:ext>
                  </a:extLst>
                </p:cNvPr>
                <p:cNvSpPr/>
                <p:nvPr/>
              </p:nvSpPr>
              <p:spPr>
                <a:xfrm>
                  <a:off x="7355637" y="2738752"/>
                  <a:ext cx="149288" cy="149288"/>
                </a:xfrm>
                <a:prstGeom prst="ellipse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4A697D3D-394E-4648-9152-425F94E148F5}"/>
                    </a:ext>
                  </a:extLst>
                </p:cNvPr>
                <p:cNvSpPr/>
                <p:nvPr/>
              </p:nvSpPr>
              <p:spPr>
                <a:xfrm>
                  <a:off x="7355637" y="3001291"/>
                  <a:ext cx="149288" cy="149288"/>
                </a:xfrm>
                <a:prstGeom prst="ellipse">
                  <a:avLst/>
                </a:prstGeom>
                <a:solidFill>
                  <a:srgbClr val="8E58AC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BD2B138-C01A-4103-B946-D76EB5D20620}"/>
                    </a:ext>
                  </a:extLst>
                </p:cNvPr>
                <p:cNvSpPr txBox="1"/>
                <p:nvPr/>
              </p:nvSpPr>
              <p:spPr>
                <a:xfrm>
                  <a:off x="7519017" y="1587411"/>
                  <a:ext cx="70596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Python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52A477B-2EFE-432D-9D0C-55FF7A3B3C3A}"/>
                    </a:ext>
                  </a:extLst>
                </p:cNvPr>
                <p:cNvSpPr txBox="1"/>
                <p:nvPr/>
              </p:nvSpPr>
              <p:spPr>
                <a:xfrm>
                  <a:off x="7511550" y="1857146"/>
                  <a:ext cx="70718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Matlab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0F9FFAE-9BDC-4420-A152-0920336507AA}"/>
                    </a:ext>
                  </a:extLst>
                </p:cNvPr>
                <p:cNvSpPr txBox="1"/>
                <p:nvPr/>
              </p:nvSpPr>
              <p:spPr>
                <a:xfrm>
                  <a:off x="7508352" y="2121749"/>
                  <a:ext cx="50687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Julia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4A2E25A-EC16-46A2-9296-8832D4DCFC03}"/>
                    </a:ext>
                  </a:extLst>
                </p:cNvPr>
                <p:cNvSpPr txBox="1"/>
                <p:nvPr/>
              </p:nvSpPr>
              <p:spPr>
                <a:xfrm>
                  <a:off x="7505154" y="2920732"/>
                  <a:ext cx="46172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C++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DC59317-DB70-48ED-8B34-1BF2F50ED88E}"/>
                    </a:ext>
                  </a:extLst>
                </p:cNvPr>
                <p:cNvSpPr txBox="1"/>
                <p:nvPr/>
              </p:nvSpPr>
              <p:spPr>
                <a:xfrm>
                  <a:off x="7500533" y="2661218"/>
                  <a:ext cx="28084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C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77209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52B4A3FE-916B-4C51-8E7E-9E011559E1E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37038133"/>
                  </p:ext>
                </p:extLst>
              </p:nvPr>
            </p:nvGraphicFramePr>
            <p:xfrm>
              <a:off x="2777093" y="1057086"/>
              <a:ext cx="6637814" cy="4574146"/>
            </p:xfrm>
            <a:graphic>
              <a:graphicData uri="http://schemas.openxmlformats.org/drawingml/2006/table">
                <a:tbl>
                  <a:tblPr/>
                  <a:tblGrid>
                    <a:gridCol w="1825031">
                      <a:extLst>
                        <a:ext uri="{9D8B030D-6E8A-4147-A177-3AD203B41FA5}">
                          <a16:colId xmlns:a16="http://schemas.microsoft.com/office/drawing/2014/main" val="2724186450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2598671874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1799632918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211165276"/>
                        </a:ext>
                      </a:extLst>
                    </a:gridCol>
                  </a:tblGrid>
                  <a:tr h="507771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DE" sz="13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b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Tuesday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Wednesday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Thursday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5742368"/>
                      </a:ext>
                    </a:extLst>
                  </a:tr>
                  <a:tr h="88308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9:00 - 11:00 (2h)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Types + Dispatch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7C0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Julia Gotchas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BC0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Parallel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0639925"/>
                      </a:ext>
                    </a:extLst>
                  </a:tr>
                  <a:tr h="30907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Short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2061200"/>
                      </a:ext>
                    </a:extLst>
                  </a:tr>
                  <a:tr h="58798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11:15 - 12:30 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0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Custom types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7C0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Linear Algebra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4ABE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Computing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4529898"/>
                      </a:ext>
                    </a:extLst>
                  </a:tr>
                  <a:tr h="73737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Lunch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0595399"/>
                      </a:ext>
                    </a:extLst>
                  </a:tr>
                  <a:tr h="633637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14:00 - 15:00 (1h)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Specialization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E58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Environments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Machine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5014614"/>
                      </a:ext>
                    </a:extLst>
                  </a:tr>
                  <a:tr h="27845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Short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9283792"/>
                      </a:ext>
                    </a:extLst>
                  </a:tr>
                  <a:tr h="58564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15:15 – 16:00 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0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Generic Prog.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E58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Packages and GitHub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Learning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4544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52B4A3FE-916B-4C51-8E7E-9E011559E1E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37038133"/>
                  </p:ext>
                </p:extLst>
              </p:nvPr>
            </p:nvGraphicFramePr>
            <p:xfrm>
              <a:off x="2777093" y="1057086"/>
              <a:ext cx="6637814" cy="4574146"/>
            </p:xfrm>
            <a:graphic>
              <a:graphicData uri="http://schemas.openxmlformats.org/drawingml/2006/table">
                <a:tbl>
                  <a:tblPr/>
                  <a:tblGrid>
                    <a:gridCol w="1825031">
                      <a:extLst>
                        <a:ext uri="{9D8B030D-6E8A-4147-A177-3AD203B41FA5}">
                          <a16:colId xmlns:a16="http://schemas.microsoft.com/office/drawing/2014/main" val="2724186450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2598671874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1799632918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211165276"/>
                        </a:ext>
                      </a:extLst>
                    </a:gridCol>
                  </a:tblGrid>
                  <a:tr h="507771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DE" sz="13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b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Tuesday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Wednesday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Thursday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5742368"/>
                      </a:ext>
                    </a:extLst>
                  </a:tr>
                  <a:tr h="88308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9:00 - 11:00 (2h)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Types + Dispatch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7C0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Julia Gotchas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BC0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Parallel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0639925"/>
                      </a:ext>
                    </a:extLst>
                  </a:tr>
                  <a:tr h="31933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Short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2061200"/>
                      </a:ext>
                    </a:extLst>
                  </a:tr>
                  <a:tr h="587984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33" t="-293750" r="-2640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Custom types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7C0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Linear Algebra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4ABE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Computing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4529898"/>
                      </a:ext>
                    </a:extLst>
                  </a:tr>
                  <a:tr h="73737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Lunch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0595399"/>
                      </a:ext>
                    </a:extLst>
                  </a:tr>
                  <a:tr h="633637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14:00 - 15:00 (1h)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Specialization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E58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Environments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Machine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5014614"/>
                      </a:ext>
                    </a:extLst>
                  </a:tr>
                  <a:tr h="31933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Short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9283792"/>
                      </a:ext>
                    </a:extLst>
                  </a:tr>
                  <a:tr h="585643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33" t="-683333" r="-264000" b="-135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Generic Prog.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E58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Packages and GitHub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Learning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45441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087014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92419-9905-42F4-A29B-DB824A3D8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Free and open source</a:t>
            </a:r>
          </a:p>
        </p:txBody>
      </p:sp>
      <p:pic>
        <p:nvPicPr>
          <p:cNvPr id="7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70BD2FA-9385-493F-8244-1C4F5BA9C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1789046"/>
            <a:ext cx="9963150" cy="3660910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096921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142E79D-344E-4A46-9AB6-3C9BA1C07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30" y="1589100"/>
            <a:ext cx="5035651" cy="1850324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27B2FC-CDCB-476A-A55B-34DA4C33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Inviting</a:t>
            </a:r>
          </a:p>
        </p:txBody>
      </p:sp>
      <p:pic>
        <p:nvPicPr>
          <p:cNvPr id="1028" name="Picture 4" descr="Image result for developer icons">
            <a:extLst>
              <a:ext uri="{FF2B5EF4-FFF2-40B4-BE49-F238E27FC236}">
                <a16:creationId xmlns:a16="http://schemas.microsoft.com/office/drawing/2014/main" id="{261AE0D2-0E27-4CF5-86D6-28EBB2C0F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345" y="437827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eveloper icons">
            <a:extLst>
              <a:ext uri="{FF2B5EF4-FFF2-40B4-BE49-F238E27FC236}">
                <a16:creationId xmlns:a16="http://schemas.microsoft.com/office/drawing/2014/main" id="{7801A083-56EE-4D64-8F0F-33A469DC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047" y="444405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user icons">
            <a:extLst>
              <a:ext uri="{FF2B5EF4-FFF2-40B4-BE49-F238E27FC236}">
                <a16:creationId xmlns:a16="http://schemas.microsoft.com/office/drawing/2014/main" id="{D72A6571-155F-4F62-B37D-3761D474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848" y="2102009"/>
            <a:ext cx="1878480" cy="187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D73A34-F2BC-4E1E-91D5-FE361B6DAF9D}"/>
              </a:ext>
            </a:extLst>
          </p:cNvPr>
          <p:cNvCxnSpPr>
            <a:cxnSpLocks/>
          </p:cNvCxnSpPr>
          <p:nvPr/>
        </p:nvCxnSpPr>
        <p:spPr>
          <a:xfrm rot="10800000">
            <a:off x="7995776" y="1690688"/>
            <a:ext cx="0" cy="4605337"/>
          </a:xfrm>
          <a:prstGeom prst="line">
            <a:avLst/>
          </a:prstGeom>
          <a:ln w="28575" cmpd="sng">
            <a:solidFill>
              <a:srgbClr val="7030A0">
                <a:alpha val="1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CA7A4D-0668-4242-9304-BB12FE8CD0BE}"/>
              </a:ext>
            </a:extLst>
          </p:cNvPr>
          <p:cNvSpPr txBox="1"/>
          <p:nvPr/>
        </p:nvSpPr>
        <p:spPr>
          <a:xfrm rot="5400000">
            <a:off x="6517626" y="3379343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US" sz="3200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0D3DD2-A94B-4F1D-8710-B25EEEBCD069}"/>
              </a:ext>
            </a:extLst>
          </p:cNvPr>
          <p:cNvSpPr txBox="1"/>
          <p:nvPr/>
        </p:nvSpPr>
        <p:spPr>
          <a:xfrm rot="5400000">
            <a:off x="8773020" y="2042320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User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EDECE86-0C22-4C6E-BAB5-54FBC91BE6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93507" y="3642025"/>
            <a:ext cx="1448106" cy="133774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6DC9AD0-B2D1-46B8-A231-2DAB87A878E4}"/>
              </a:ext>
            </a:extLst>
          </p:cNvPr>
          <p:cNvSpPr/>
          <p:nvPr/>
        </p:nvSpPr>
        <p:spPr>
          <a:xfrm flipH="1">
            <a:off x="6815321" y="2780198"/>
            <a:ext cx="952840" cy="522102"/>
          </a:xfrm>
          <a:prstGeom prst="rightArrow">
            <a:avLst>
              <a:gd name="adj1" fmla="val 50000"/>
              <a:gd name="adj2" fmla="val 79497"/>
            </a:avLst>
          </a:prstGeom>
          <a:solidFill>
            <a:srgbClr val="7030A0">
              <a:alpha val="84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60AE7DF-C711-4FD4-A359-3DE2009D18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69838" y="4058816"/>
            <a:ext cx="1448106" cy="133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28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7AD7F802-B1AF-4370-AEFE-FBDEDC7E3A92}"/>
              </a:ext>
            </a:extLst>
          </p:cNvPr>
          <p:cNvSpPr/>
          <p:nvPr/>
        </p:nvSpPr>
        <p:spPr>
          <a:xfrm>
            <a:off x="1293696" y="4368892"/>
            <a:ext cx="656862" cy="656862"/>
          </a:xfrm>
          <a:prstGeom prst="ellipse">
            <a:avLst/>
          </a:prstGeom>
          <a:solidFill>
            <a:srgbClr val="9457B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69518D8-6D5D-4944-B7A6-98D6DD9F981B}"/>
              </a:ext>
            </a:extLst>
          </p:cNvPr>
          <p:cNvSpPr/>
          <p:nvPr/>
        </p:nvSpPr>
        <p:spPr>
          <a:xfrm>
            <a:off x="1293696" y="3570515"/>
            <a:ext cx="656862" cy="656862"/>
          </a:xfrm>
          <a:prstGeom prst="ellipse">
            <a:avLst/>
          </a:prstGeom>
          <a:solidFill>
            <a:srgbClr val="38972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0FFD2AB-DD20-4D2B-990F-E7F36D05FBBC}"/>
              </a:ext>
            </a:extLst>
          </p:cNvPr>
          <p:cNvSpPr/>
          <p:nvPr/>
        </p:nvSpPr>
        <p:spPr>
          <a:xfrm>
            <a:off x="1293696" y="2772138"/>
            <a:ext cx="656862" cy="656862"/>
          </a:xfrm>
          <a:prstGeom prst="ellipse">
            <a:avLst/>
          </a:prstGeom>
          <a:solidFill>
            <a:srgbClr val="CA3B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CDC4AB5-44DF-4F09-8E16-4960A4CBB1D5}"/>
              </a:ext>
            </a:extLst>
          </p:cNvPr>
          <p:cNvSpPr/>
          <p:nvPr/>
        </p:nvSpPr>
        <p:spPr>
          <a:xfrm>
            <a:off x="1293696" y="1973761"/>
            <a:ext cx="656862" cy="656862"/>
          </a:xfrm>
          <a:prstGeom prst="ellipse">
            <a:avLst/>
          </a:prstGeom>
          <a:solidFill>
            <a:srgbClr val="4062D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7579335-AC1B-46B3-B5EA-53BBBCED1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2375" y="2127487"/>
            <a:ext cx="6150037" cy="30226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  <a:latin typeface="+mj-lt"/>
              </a:rPr>
              <a:t>2009</a:t>
            </a:r>
            <a:r>
              <a:rPr lang="en-US" sz="2000"/>
              <a:t>	Jeff,</a:t>
            </a:r>
            <a:r>
              <a:rPr lang="fi-FI" sz="2000"/>
              <a:t> Stefan, Viral, and Alan start working on Julia</a:t>
            </a:r>
          </a:p>
          <a:p>
            <a:pPr marL="0" indent="0">
              <a:buNone/>
            </a:pPr>
            <a:endParaRPr lang="fi-FI" sz="2000"/>
          </a:p>
          <a:p>
            <a:pPr marL="0" indent="0">
              <a:buNone/>
            </a:pPr>
            <a:r>
              <a:rPr lang="fi-FI" sz="2000">
                <a:solidFill>
                  <a:schemeClr val="bg1"/>
                </a:solidFill>
                <a:latin typeface="+mj-lt"/>
              </a:rPr>
              <a:t>2012</a:t>
            </a:r>
            <a:r>
              <a:rPr lang="fi-FI" sz="2000"/>
              <a:t>	Blog post: </a:t>
            </a:r>
            <a:r>
              <a:rPr lang="fi-FI" sz="2000">
                <a:hlinkClick r:id="rId2"/>
              </a:rPr>
              <a:t>Why we created Julia</a:t>
            </a:r>
            <a:endParaRPr lang="fi-FI" sz="2000"/>
          </a:p>
          <a:p>
            <a:pPr marL="0" indent="0">
              <a:buNone/>
            </a:pPr>
            <a:endParaRPr lang="fi-FI" sz="2000"/>
          </a:p>
          <a:p>
            <a:pPr marL="0" indent="0">
              <a:buNone/>
            </a:pPr>
            <a:r>
              <a:rPr lang="fi-FI" sz="2000">
                <a:solidFill>
                  <a:schemeClr val="bg1"/>
                </a:solidFill>
                <a:latin typeface="+mj-lt"/>
              </a:rPr>
              <a:t>2015</a:t>
            </a:r>
            <a:r>
              <a:rPr lang="fi-FI" sz="2000"/>
              <a:t>	Jeff’s PhD &amp; JuliaComputing</a:t>
            </a:r>
          </a:p>
          <a:p>
            <a:pPr marL="0" indent="0">
              <a:buNone/>
            </a:pPr>
            <a:endParaRPr lang="fi-FI" sz="2000"/>
          </a:p>
          <a:p>
            <a:pPr marL="0" indent="0">
              <a:buNone/>
            </a:pPr>
            <a:r>
              <a:rPr lang="fi-FI" sz="2000">
                <a:solidFill>
                  <a:schemeClr val="bg1"/>
                </a:solidFill>
                <a:latin typeface="+mj-lt"/>
              </a:rPr>
              <a:t>2018</a:t>
            </a:r>
            <a:r>
              <a:rPr lang="fi-FI" sz="2000"/>
              <a:t>	Julia 1.0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EF7863-4B0A-4FA5-BC94-56A684D3F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old is Julia?</a:t>
            </a: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EB513AB-C7E2-407C-A457-B3269B9BC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298" y="1292631"/>
            <a:ext cx="3443502" cy="427273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996DF75-D128-4E40-894C-0B0DB0B55C41}"/>
              </a:ext>
            </a:extLst>
          </p:cNvPr>
          <p:cNvSpPr txBox="1"/>
          <p:nvPr/>
        </p:nvSpPr>
        <p:spPr>
          <a:xfrm>
            <a:off x="7240003" y="6538924"/>
            <a:ext cx="49519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Founders talk @ JuliaCon 2018: </a:t>
            </a:r>
            <a:r>
              <a:rPr lang="en-US" sz="1100">
                <a:hlinkClick r:id="rId4"/>
              </a:rPr>
              <a:t>https://www.youtube.com/watch?v=1jN5wKvN-Uk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7009260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839A1-C75A-4FE6-B804-9FD2C80B1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005"/>
            <a:ext cx="10515600" cy="1325563"/>
          </a:xfrm>
        </p:spPr>
        <p:txBody>
          <a:bodyPr/>
          <a:lstStyle/>
          <a:p>
            <a:r>
              <a:rPr lang="en-US"/>
              <a:t>Julia                     stars</a:t>
            </a:r>
          </a:p>
        </p:txBody>
      </p:sp>
      <p:pic>
        <p:nvPicPr>
          <p:cNvPr id="4100" name="Picture 4" descr="Image result for github">
            <a:extLst>
              <a:ext uri="{FF2B5EF4-FFF2-40B4-BE49-F238E27FC236}">
                <a16:creationId xmlns:a16="http://schemas.microsoft.com/office/drawing/2014/main" id="{DF428036-3BE8-4557-9E63-5DD426EC0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5" t="21736" r="7310" b="24018"/>
          <a:stretch/>
        </p:blipFill>
        <p:spPr bwMode="auto">
          <a:xfrm>
            <a:off x="2072206" y="578901"/>
            <a:ext cx="2414280" cy="86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C012BC-92D6-48DF-BFFC-0AF5C563C576}"/>
              </a:ext>
            </a:extLst>
          </p:cNvPr>
          <p:cNvGrpSpPr/>
          <p:nvPr/>
        </p:nvGrpSpPr>
        <p:grpSpPr>
          <a:xfrm>
            <a:off x="1915020" y="1672568"/>
            <a:ext cx="8361960" cy="3938236"/>
            <a:chOff x="1915020" y="1999839"/>
            <a:chExt cx="8361960" cy="3938236"/>
          </a:xfrm>
        </p:grpSpPr>
        <p:pic>
          <p:nvPicPr>
            <p:cNvPr id="4098" name="Picture 2" descr="https://juliacomputing.com/assets/img/newsletters/juliagrowth.png">
              <a:extLst>
                <a:ext uri="{FF2B5EF4-FFF2-40B4-BE49-F238E27FC236}">
                  <a16:creationId xmlns:a16="http://schemas.microsoft.com/office/drawing/2014/main" id="{06A1A8DB-72CC-4008-B5BA-F128F41D31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33"/>
            <a:stretch/>
          </p:blipFill>
          <p:spPr bwMode="auto">
            <a:xfrm>
              <a:off x="1915020" y="1999839"/>
              <a:ext cx="8361960" cy="3938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FB4AD63-0F9E-4B70-99EF-E111AD91655E}"/>
                </a:ext>
              </a:extLst>
            </p:cNvPr>
            <p:cNvSpPr/>
            <p:nvPr/>
          </p:nvSpPr>
          <p:spPr>
            <a:xfrm>
              <a:off x="2216927" y="1999839"/>
              <a:ext cx="6308702" cy="11282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B016E4-5DC0-4751-8E74-F5D3981F414A}"/>
              </a:ext>
            </a:extLst>
          </p:cNvPr>
          <p:cNvSpPr txBox="1"/>
          <p:nvPr/>
        </p:nvSpPr>
        <p:spPr>
          <a:xfrm>
            <a:off x="838200" y="1440673"/>
            <a:ext cx="422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* Base language, does not include packages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28D6EA-3113-41C5-BB46-8F4CEB4925A1}"/>
              </a:ext>
            </a:extLst>
          </p:cNvPr>
          <p:cNvSpPr txBox="1"/>
          <p:nvPr/>
        </p:nvSpPr>
        <p:spPr>
          <a:xfrm>
            <a:off x="7951737" y="6548827"/>
            <a:ext cx="42402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hlinkClick r:id="rId5"/>
              </a:rPr>
              <a:t>https://juliacomputing.com/blog/2019/01/04/january-newsletter.html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2854110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839A1-C75A-4FE6-B804-9FD2C80B1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005"/>
            <a:ext cx="10515600" cy="1325563"/>
          </a:xfrm>
        </p:spPr>
        <p:txBody>
          <a:bodyPr/>
          <a:lstStyle/>
          <a:p>
            <a:r>
              <a:rPr lang="en-US"/>
              <a:t>A global community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B016E4-5DC0-4751-8E74-F5D3981F414A}"/>
              </a:ext>
            </a:extLst>
          </p:cNvPr>
          <p:cNvSpPr txBox="1"/>
          <p:nvPr/>
        </p:nvSpPr>
        <p:spPr>
          <a:xfrm>
            <a:off x="3732518" y="1440673"/>
            <a:ext cx="4803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More </a:t>
            </a:r>
            <a:r>
              <a:rPr lang="en-US">
                <a:latin typeface="+mj-lt"/>
              </a:rPr>
              <a:t>than 12 </a:t>
            </a:r>
            <a:r>
              <a:rPr lang="en-US" dirty="0">
                <a:latin typeface="+mj-lt"/>
              </a:rPr>
              <a:t>Million downloads</a:t>
            </a:r>
            <a:r>
              <a:rPr lang="en-US">
                <a:latin typeface="+mj-lt"/>
              </a:rPr>
              <a:t>, &gt;3000 </a:t>
            </a:r>
            <a:r>
              <a:rPr lang="en-US" dirty="0">
                <a:latin typeface="+mj-lt"/>
              </a:rPr>
              <a:t>packages</a:t>
            </a:r>
          </a:p>
        </p:txBody>
      </p:sp>
      <p:pic>
        <p:nvPicPr>
          <p:cNvPr id="9" name="Google Shape;355;p58" descr="heatmap3.png">
            <a:extLst>
              <a:ext uri="{FF2B5EF4-FFF2-40B4-BE49-F238E27FC236}">
                <a16:creationId xmlns:a16="http://schemas.microsoft.com/office/drawing/2014/main" id="{3300353D-EAF9-4369-9B29-5262CD7DA39F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15239" b="4888"/>
          <a:stretch/>
        </p:blipFill>
        <p:spPr>
          <a:xfrm>
            <a:off x="1207957" y="1819493"/>
            <a:ext cx="9620118" cy="44142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38938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5A9C91-1F0C-49C6-B368-CAB1558CC534}"/>
              </a:ext>
            </a:extLst>
          </p:cNvPr>
          <p:cNvGrpSpPr/>
          <p:nvPr/>
        </p:nvGrpSpPr>
        <p:grpSpPr>
          <a:xfrm>
            <a:off x="1447251" y="0"/>
            <a:ext cx="9173505" cy="6858000"/>
            <a:chOff x="1447251" y="0"/>
            <a:chExt cx="9173505" cy="6858000"/>
          </a:xfrm>
        </p:grpSpPr>
        <p:sp>
          <p:nvSpPr>
            <p:cNvPr id="6" name="Rectangle 5"/>
            <p:cNvSpPr/>
            <p:nvPr/>
          </p:nvSpPr>
          <p:spPr>
            <a:xfrm>
              <a:off x="1447252" y="0"/>
              <a:ext cx="3061020" cy="1902634"/>
            </a:xfrm>
            <a:prstGeom prst="rect">
              <a:avLst/>
            </a:prstGeom>
            <a:solidFill>
              <a:srgbClr val="9457B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559736" y="0"/>
              <a:ext cx="3061020" cy="1902634"/>
            </a:xfrm>
            <a:prstGeom prst="rect">
              <a:avLst/>
            </a:prstGeom>
            <a:solidFill>
              <a:srgbClr val="9457B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508273" y="0"/>
              <a:ext cx="3061020" cy="190263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>
                <a:solidFill>
                  <a:srgbClr val="E14387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447252" y="1899333"/>
              <a:ext cx="3061020" cy="1667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08273" y="1899333"/>
              <a:ext cx="3061020" cy="16679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559736" y="1899333"/>
              <a:ext cx="3061020" cy="1667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630439" y="740890"/>
              <a:ext cx="2670181" cy="561680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James H. Wilkinson Prize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For Numerical Software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58737" y="817490"/>
              <a:ext cx="2185636" cy="807901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IEEE Babbage Prize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IEEE Fellow</a:t>
              </a:r>
            </a:p>
            <a:p>
              <a:pPr algn="ctr"/>
              <a:endParaRPr lang="en-US" sz="1600" dirty="0">
                <a:solidFill>
                  <a:schemeClr val="bg1"/>
                </a:solidFill>
                <a:ea typeface="Roboto Slab" pitchFamily="2" charset="0"/>
                <a:cs typeface="NotoSans-Regular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118380" y="782129"/>
              <a:ext cx="1833340" cy="561680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Forbes 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30 under 30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BCA9EE7-4F69-2043-BA90-091461B0C9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556" r="29096" b="467"/>
            <a:stretch/>
          </p:blipFill>
          <p:spPr>
            <a:xfrm>
              <a:off x="1447251" y="3567258"/>
              <a:ext cx="3061021" cy="3290742"/>
            </a:xfrm>
            <a:prstGeom prst="rect">
              <a:avLst/>
            </a:prstGeom>
          </p:spPr>
        </p:pic>
        <p:pic>
          <p:nvPicPr>
            <p:cNvPr id="26" name="Google Shape;116;p15">
              <a:extLst>
                <a:ext uri="{FF2B5EF4-FFF2-40B4-BE49-F238E27FC236}">
                  <a16:creationId xmlns:a16="http://schemas.microsoft.com/office/drawing/2014/main" id="{2FDC10D0-B43E-DE41-8C49-A9B88FACD3A9}"/>
                </a:ext>
              </a:extLst>
            </p:cNvPr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67" r="6210" b="1133"/>
            <a:stretch/>
          </p:blipFill>
          <p:spPr>
            <a:xfrm>
              <a:off x="4508272" y="3569314"/>
              <a:ext cx="3061021" cy="3287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CECE34B-5902-F149-89D1-43C6C04EC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51700" y="3570178"/>
              <a:ext cx="3026172" cy="3287821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524F585-D70C-0448-81CA-46AC6B2B95E1}"/>
                </a:ext>
              </a:extLst>
            </p:cNvPr>
            <p:cNvSpPr txBox="1"/>
            <p:nvPr/>
          </p:nvSpPr>
          <p:spPr>
            <a:xfrm>
              <a:off x="1630439" y="2069818"/>
              <a:ext cx="2670181" cy="1300344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Stefan </a:t>
              </a:r>
              <a:r>
                <a:rPr lang="en-US" sz="1600" dirty="0" err="1">
                  <a:ea typeface="Roboto Slab" pitchFamily="2" charset="0"/>
                  <a:cs typeface="NotoSans-Regular"/>
                </a:rPr>
                <a:t>Karpinski</a:t>
              </a:r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Viral B. Shah</a:t>
              </a: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Jeff </a:t>
              </a:r>
              <a:r>
                <a:rPr lang="en-US" sz="1600" dirty="0" err="1">
                  <a:ea typeface="Roboto Slab" pitchFamily="2" charset="0"/>
                  <a:cs typeface="NotoSans-Regular"/>
                </a:rPr>
                <a:t>Bezanson</a:t>
              </a:r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(2019)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2C56B12-2942-484E-80A0-0E6906947837}"/>
                </a:ext>
              </a:extLst>
            </p:cNvPr>
            <p:cNvSpPr txBox="1"/>
            <p:nvPr/>
          </p:nvSpPr>
          <p:spPr>
            <a:xfrm>
              <a:off x="8061212" y="2316039"/>
              <a:ext cx="2005329" cy="1054123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Prof. Alan Edelman</a:t>
              </a: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(2018)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8658E20-10D8-EE46-830A-036772710714}"/>
                </a:ext>
              </a:extLst>
            </p:cNvPr>
            <p:cNvSpPr txBox="1"/>
            <p:nvPr/>
          </p:nvSpPr>
          <p:spPr>
            <a:xfrm>
              <a:off x="5118380" y="2316042"/>
              <a:ext cx="1833340" cy="1054123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Keno Fischer</a:t>
              </a: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(2019)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52187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65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2567" y="824677"/>
            <a:ext cx="2632903" cy="14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65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168" y="5053378"/>
            <a:ext cx="1978537" cy="85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8833" y="822443"/>
            <a:ext cx="2158467" cy="1349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6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6567" y="794877"/>
            <a:ext cx="1481400" cy="14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6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64333" y="5053377"/>
            <a:ext cx="2340667" cy="104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65"/>
          <p:cNvPicPr preferRelativeResize="0"/>
          <p:nvPr/>
        </p:nvPicPr>
        <p:blipFill rotWithShape="1"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6834" y="822443"/>
            <a:ext cx="1332713" cy="1349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65"/>
          <p:cNvPicPr preferRelativeResize="0"/>
          <p:nvPr/>
        </p:nvPicPr>
        <p:blipFill rotWithShape="1">
          <a:blip r:embed="rId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5801" y="5053377"/>
            <a:ext cx="2020412" cy="104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149534" y="854311"/>
            <a:ext cx="1421767" cy="142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65"/>
          <p:cNvPicPr preferRelativeResize="0"/>
          <p:nvPr/>
        </p:nvPicPr>
        <p:blipFill rotWithShape="1">
          <a:blip r:embed="rId1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4402" y="854510"/>
            <a:ext cx="1050325" cy="1421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65"/>
          <p:cNvPicPr preferRelativeResize="0"/>
          <p:nvPr/>
        </p:nvPicPr>
        <p:blipFill rotWithShape="1">
          <a:blip r:embed="rId1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85467" y="824711"/>
            <a:ext cx="2632903" cy="1480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65"/>
          <p:cNvPicPr preferRelativeResize="0"/>
          <p:nvPr/>
        </p:nvPicPr>
        <p:blipFill rotWithShape="1">
          <a:blip r:embed="rId1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34367" y="4835344"/>
            <a:ext cx="1702300" cy="1295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65"/>
          <p:cNvPicPr preferRelativeResize="0"/>
          <p:nvPr/>
        </p:nvPicPr>
        <p:blipFill rotWithShape="1">
          <a:blip r:embed="rId1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7233" y="824712"/>
            <a:ext cx="1481400" cy="1481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65"/>
          <p:cNvPicPr preferRelativeResize="0"/>
          <p:nvPr/>
        </p:nvPicPr>
        <p:blipFill rotWithShape="1">
          <a:blip r:embed="rId1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92667" y="4958644"/>
            <a:ext cx="2158468" cy="1120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65"/>
          <p:cNvPicPr preferRelativeResize="0"/>
          <p:nvPr/>
        </p:nvPicPr>
        <p:blipFill rotWithShape="1">
          <a:blip r:embed="rId1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800" y="22861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65"/>
          <p:cNvPicPr preferRelativeResize="0"/>
          <p:nvPr/>
        </p:nvPicPr>
        <p:blipFill rotWithShape="1">
          <a:blip r:embed="rId17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2084" y="22861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5"/>
          <p:cNvPicPr preferRelativeResize="0"/>
          <p:nvPr/>
        </p:nvPicPr>
        <p:blipFill rotWithShape="1">
          <a:blip r:embed="rId1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7083" y="2265326"/>
            <a:ext cx="1255400" cy="1263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65"/>
          <p:cNvPicPr preferRelativeResize="0"/>
          <p:nvPr/>
        </p:nvPicPr>
        <p:blipFill rotWithShape="1">
          <a:blip r:embed="rId1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6617" y="2286177"/>
            <a:ext cx="1332696" cy="1332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65"/>
          <p:cNvPicPr preferRelativeResize="0"/>
          <p:nvPr/>
        </p:nvPicPr>
        <p:blipFill rotWithShape="1">
          <a:blip r:embed="rId2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5700" y="2280243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65"/>
          <p:cNvPicPr preferRelativeResize="0"/>
          <p:nvPr/>
        </p:nvPicPr>
        <p:blipFill rotWithShape="1">
          <a:blip r:embed="rId2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75067" y="3732444"/>
            <a:ext cx="1255400" cy="1167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65"/>
          <p:cNvPicPr preferRelativeResize="0"/>
          <p:nvPr/>
        </p:nvPicPr>
        <p:blipFill rotWithShape="1">
          <a:blip r:embed="rId2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84071" y="2454003"/>
            <a:ext cx="923784" cy="142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5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9067501" y="2237443"/>
            <a:ext cx="1332700" cy="1485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5"/>
          <p:cNvPicPr preferRelativeResize="0"/>
          <p:nvPr/>
        </p:nvPicPr>
        <p:blipFill rotWithShape="1">
          <a:blip r:embed="rId2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85635" y="2305859"/>
            <a:ext cx="1564152" cy="134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65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674567" y="3622944"/>
            <a:ext cx="1050333" cy="1285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5"/>
          <p:cNvPicPr preferRelativeResize="0"/>
          <p:nvPr/>
        </p:nvPicPr>
        <p:blipFill rotWithShape="1">
          <a:blip r:embed="rId2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7999" y="36431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65"/>
          <p:cNvPicPr preferRelativeResize="0"/>
          <p:nvPr/>
        </p:nvPicPr>
        <p:blipFill rotWithShape="1">
          <a:blip r:embed="rId27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69232" y="4181875"/>
            <a:ext cx="923800" cy="1795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65"/>
          <p:cNvPicPr preferRelativeResize="0"/>
          <p:nvPr/>
        </p:nvPicPr>
        <p:blipFill rotWithShape="1">
          <a:blip r:embed="rId2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96067" y="3666810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5"/>
          <p:cNvPicPr preferRelativeResize="0"/>
          <p:nvPr/>
        </p:nvPicPr>
        <p:blipFill rotWithShape="1">
          <a:blip r:embed="rId2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0752" y="3527643"/>
            <a:ext cx="845281" cy="134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5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5278866" y="3931276"/>
            <a:ext cx="2881013" cy="104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65"/>
          <p:cNvPicPr preferRelativeResize="0"/>
          <p:nvPr/>
        </p:nvPicPr>
        <p:blipFill rotWithShape="1">
          <a:blip r:embed="rId3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8067" y="36459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65"/>
          <p:cNvPicPr preferRelativeResize="0"/>
          <p:nvPr/>
        </p:nvPicPr>
        <p:blipFill rotWithShape="1">
          <a:blip r:embed="rId3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62402" y="1958110"/>
            <a:ext cx="1020317" cy="1989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5"/>
          <p:cNvPicPr preferRelativeResize="0"/>
          <p:nvPr/>
        </p:nvPicPr>
        <p:blipFill rotWithShape="1">
          <a:blip r:embed="rId3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1667" y="899794"/>
            <a:ext cx="1332700" cy="866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Let’s get started!</a:t>
            </a:r>
          </a:p>
          <a:p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12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83B208D-2FF5-4A49-BCC7-73A937320EB0}"/>
              </a:ext>
            </a:extLst>
          </p:cNvPr>
          <p:cNvSpPr txBox="1"/>
          <p:nvPr/>
        </p:nvSpPr>
        <p:spPr>
          <a:xfrm>
            <a:off x="2478413" y="1639066"/>
            <a:ext cx="7235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https://github.com/crstnbr/WorkshopWizard.jl</a:t>
            </a:r>
            <a:endParaRPr lang="en-US" sz="4400" b="1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E770711-29EF-4CDD-9333-BD55EF5AD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21212" y="416746"/>
            <a:ext cx="1222320" cy="1222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6A9530-8D8C-45FF-AF99-E1090384B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445" y="2916746"/>
            <a:ext cx="8718700" cy="3162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6247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83B208D-2FF5-4A49-BCC7-73A937320EB0}"/>
              </a:ext>
            </a:extLst>
          </p:cNvPr>
          <p:cNvSpPr txBox="1"/>
          <p:nvPr/>
        </p:nvSpPr>
        <p:spPr>
          <a:xfrm>
            <a:off x="5041360" y="1811007"/>
            <a:ext cx="2109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In a Terminal</a:t>
            </a:r>
            <a:endParaRPr lang="en-US" sz="4400" b="1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AD37D95-C5B8-41A0-9731-FC852392D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400667"/>
              </p:ext>
            </p:extLst>
          </p:nvPr>
        </p:nvGraphicFramePr>
        <p:xfrm>
          <a:off x="2029272" y="2751873"/>
          <a:ext cx="8133456" cy="1828800"/>
        </p:xfrm>
        <a:graphic>
          <a:graphicData uri="http://schemas.openxmlformats.org/drawingml/2006/table">
            <a:tbl>
              <a:tblPr/>
              <a:tblGrid>
                <a:gridCol w="8133456">
                  <a:extLst>
                    <a:ext uri="{9D8B030D-6E8A-4147-A177-3AD203B41FA5}">
                      <a16:colId xmlns:a16="http://schemas.microsoft.com/office/drawing/2014/main" val="4906496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git clone https://github.com/crstnbr/JuliaOulu20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257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sz="24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800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cd JuliaOulu20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123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sz="24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331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julia</a:t>
                      </a: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install.jl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474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1315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A73E2-04F2-4BA1-8171-9F38922BA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Interactive part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88304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7FED3-BC92-4DB1-9DD2-2C62C6D24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942" y="3429000"/>
            <a:ext cx="7766370" cy="2012998"/>
          </a:xfrm>
        </p:spPr>
        <p:txBody>
          <a:bodyPr/>
          <a:lstStyle/>
          <a:p>
            <a:r>
              <a:rPr lang="en-US"/>
              <a:t>This workshop will be </a:t>
            </a:r>
            <a:r>
              <a:rPr lang="en-US" b="1"/>
              <a:t>opinionated</a:t>
            </a:r>
            <a:r>
              <a:rPr lang="en-US"/>
              <a:t>!</a:t>
            </a:r>
          </a:p>
          <a:p>
            <a:r>
              <a:rPr lang="en-US"/>
              <a:t>This workshop will be </a:t>
            </a:r>
            <a:r>
              <a:rPr lang="en-US" b="1"/>
              <a:t>incomplete</a:t>
            </a:r>
            <a:r>
              <a:rPr lang="en-US"/>
              <a:t>!</a:t>
            </a:r>
          </a:p>
          <a:p>
            <a:r>
              <a:rPr lang="en-US"/>
              <a:t>The topics will (likely) be too easy and too difficult!</a:t>
            </a:r>
          </a:p>
          <a:p>
            <a:r>
              <a:rPr lang="en-US"/>
              <a:t>There are other great languages out there!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8E81015-CA79-48CF-985D-DFC4A117050D}"/>
              </a:ext>
            </a:extLst>
          </p:cNvPr>
          <p:cNvGrpSpPr/>
          <p:nvPr/>
        </p:nvGrpSpPr>
        <p:grpSpPr>
          <a:xfrm>
            <a:off x="5170476" y="878321"/>
            <a:ext cx="1851048" cy="2192978"/>
            <a:chOff x="4825048" y="674675"/>
            <a:chExt cx="2194833" cy="2600270"/>
          </a:xfrm>
        </p:grpSpPr>
        <p:pic>
          <p:nvPicPr>
            <p:cNvPr id="2052" name="Picture 4" descr="Image result for disclaimer symbol">
              <a:extLst>
                <a:ext uri="{FF2B5EF4-FFF2-40B4-BE49-F238E27FC236}">
                  <a16:creationId xmlns:a16="http://schemas.microsoft.com/office/drawing/2014/main" id="{BF52233B-E81A-4A3E-92BD-D457BEC96E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0078" y="674675"/>
              <a:ext cx="2184772" cy="2184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C53981-B418-404B-8872-00C6A6EA21AB}"/>
                </a:ext>
              </a:extLst>
            </p:cNvPr>
            <p:cNvSpPr txBox="1"/>
            <p:nvPr/>
          </p:nvSpPr>
          <p:spPr>
            <a:xfrm>
              <a:off x="4825048" y="2628614"/>
              <a:ext cx="2194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/>
                <a:t>Disclaimer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0047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The Power of Language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97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4337</TotalTime>
  <Words>7174</Words>
  <Application>Microsoft Office PowerPoint</Application>
  <PresentationFormat>Widescreen</PresentationFormat>
  <Paragraphs>690</Paragraphs>
  <Slides>47</Slides>
  <Notes>13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Consolas</vt:lpstr>
      <vt:lpstr>Inconsolata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Interactive part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Historical precedent</vt:lpstr>
      <vt:lpstr>What does science need from a programming language?</vt:lpstr>
      <vt:lpstr>What does science need from a programming language?</vt:lpstr>
      <vt:lpstr>There’s a plethora of programming languages</vt:lpstr>
      <vt:lpstr>There’s a plethora of programming languages</vt:lpstr>
      <vt:lpstr>There’s a plethora of programming languages</vt:lpstr>
      <vt:lpstr>There’s a plethora of programming languages</vt:lpstr>
      <vt:lpstr>There’s a plethora of programming languages</vt:lpstr>
      <vt:lpstr>There’s a plethora of programming languages</vt:lpstr>
      <vt:lpstr>The “two language problem”</vt:lpstr>
      <vt:lpstr>The “two language problem”</vt:lpstr>
      <vt:lpstr>The “two language problem”</vt:lpstr>
      <vt:lpstr>The “two language problem”</vt:lpstr>
      <vt:lpstr>PowerPoint Presentation</vt:lpstr>
      <vt:lpstr>What do we want from a PL?</vt:lpstr>
      <vt:lpstr>What do we want from a PL?</vt:lpstr>
      <vt:lpstr>What do we want from a PL?</vt:lpstr>
      <vt:lpstr>What do we want from a PL?</vt:lpstr>
      <vt:lpstr>PowerPoint Presentation</vt:lpstr>
      <vt:lpstr>Expressive &amp; fast</vt:lpstr>
      <vt:lpstr>Free and open source</vt:lpstr>
      <vt:lpstr>Inviting</vt:lpstr>
      <vt:lpstr>How old is Julia?</vt:lpstr>
      <vt:lpstr>Julia                     stars</vt:lpstr>
      <vt:lpstr>A global community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Carsten Bauer</dc:creator>
  <cp:lastModifiedBy>Carsten Bauer</cp:lastModifiedBy>
  <cp:revision>147</cp:revision>
  <cp:lastPrinted>2020-02-02T14:49:16Z</cp:lastPrinted>
  <dcterms:created xsi:type="dcterms:W3CDTF">2019-07-10T15:35:39Z</dcterms:created>
  <dcterms:modified xsi:type="dcterms:W3CDTF">2020-02-02T16:35:10Z</dcterms:modified>
</cp:coreProperties>
</file>